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Geist"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10"/>
  </p:normalViewPr>
  <p:slideViewPr>
    <p:cSldViewPr snapToGrid="0" snapToObjects="1">
      <p:cViewPr varScale="1">
        <p:scale>
          <a:sx n="76" d="100"/>
          <a:sy n="76" d="100"/>
        </p:scale>
        <p:origin x="55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89523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2154674"/>
            <a:ext cx="7556421" cy="2126337"/>
          </a:xfrm>
          <a:prstGeom prst="rect">
            <a:avLst/>
          </a:prstGeom>
          <a:noFill/>
          <a:ln/>
        </p:spPr>
        <p:txBody>
          <a:bodyPr wrap="square" lIns="0" tIns="0" rIns="0" bIns="0" rtlCol="0" anchor="t"/>
          <a:lstStyle/>
          <a:p>
            <a:pPr marL="0" indent="0" algn="l">
              <a:lnSpc>
                <a:spcPts val="5550"/>
              </a:lnSpc>
              <a:buNone/>
            </a:pPr>
            <a:r>
              <a:rPr lang="en-US" sz="4450" b="1" dirty="0" smtClean="0">
                <a:solidFill>
                  <a:srgbClr val="006747"/>
                </a:solidFill>
                <a:latin typeface="Noto Serif SC Bold" pitchFamily="34" charset="0"/>
                <a:ea typeface="Noto Serif SC Bold" pitchFamily="34" charset="-122"/>
                <a:cs typeface="Noto Serif SC Bold" pitchFamily="34" charset="-120"/>
              </a:rPr>
              <a:t>Darman: Online </a:t>
            </a:r>
            <a:r>
              <a:rPr lang="en-US" sz="4450" b="1" dirty="0">
                <a:solidFill>
                  <a:srgbClr val="006747"/>
                </a:solidFill>
                <a:latin typeface="Noto Serif SC Bold" pitchFamily="34" charset="0"/>
                <a:ea typeface="Noto Serif SC Bold" pitchFamily="34" charset="-122"/>
                <a:cs typeface="Noto Serif SC Bold" pitchFamily="34" charset="-120"/>
              </a:rPr>
              <a:t>Hospital Appointment System</a:t>
            </a:r>
            <a:endParaRPr lang="en-US" sz="4450" dirty="0"/>
          </a:p>
        </p:txBody>
      </p:sp>
      <p:sp>
        <p:nvSpPr>
          <p:cNvPr id="4" name="Text 1"/>
          <p:cNvSpPr/>
          <p:nvPr/>
        </p:nvSpPr>
        <p:spPr>
          <a:xfrm>
            <a:off x="6280190" y="4621173"/>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A Mobile Application for Seamless Online Appointments</a:t>
            </a:r>
            <a:endParaRPr lang="en-US" sz="1750" dirty="0"/>
          </a:p>
        </p:txBody>
      </p:sp>
      <p:sp>
        <p:nvSpPr>
          <p:cNvPr id="5" name="Text 2"/>
          <p:cNvSpPr/>
          <p:nvPr/>
        </p:nvSpPr>
        <p:spPr>
          <a:xfrm>
            <a:off x="6280190" y="5239226"/>
            <a:ext cx="7556421" cy="290274"/>
          </a:xfrm>
          <a:prstGeom prst="rect">
            <a:avLst/>
          </a:prstGeom>
          <a:noFill/>
          <a:ln/>
        </p:spPr>
        <p:txBody>
          <a:bodyPr wrap="none" lIns="0" tIns="0" rIns="0" bIns="0" rtlCol="0" anchor="t"/>
          <a:lstStyle/>
          <a:p>
            <a:pPr marL="0" indent="0" algn="l">
              <a:lnSpc>
                <a:spcPts val="2250"/>
              </a:lnSpc>
              <a:buNone/>
            </a:pPr>
            <a:r>
              <a:rPr lang="en-US" sz="1400" dirty="0" smtClean="0">
                <a:solidFill>
                  <a:srgbClr val="4B4A4A"/>
                </a:solidFill>
                <a:latin typeface="Geist" pitchFamily="34" charset="0"/>
                <a:ea typeface="Geist" pitchFamily="34" charset="-122"/>
                <a:cs typeface="Geist" pitchFamily="34" charset="-120"/>
              </a:rPr>
              <a:t>Names: </a:t>
            </a:r>
          </a:p>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	</a:t>
            </a:r>
            <a:r>
              <a:rPr lang="en-US" sz="1400" dirty="0" smtClean="0">
                <a:solidFill>
                  <a:srgbClr val="4B4A4A"/>
                </a:solidFill>
                <a:latin typeface="Geist" pitchFamily="34" charset="0"/>
                <a:ea typeface="Geist" pitchFamily="34" charset="-122"/>
                <a:cs typeface="Geist" pitchFamily="34" charset="-120"/>
              </a:rPr>
              <a:t>Meena Yasin (1107707)</a:t>
            </a:r>
          </a:p>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	</a:t>
            </a:r>
            <a:r>
              <a:rPr lang="en-US" sz="1400" dirty="0" smtClean="0">
                <a:solidFill>
                  <a:srgbClr val="4B4A4A"/>
                </a:solidFill>
                <a:latin typeface="Geist" pitchFamily="34" charset="0"/>
                <a:ea typeface="Geist" pitchFamily="34" charset="-122"/>
                <a:cs typeface="Geist" pitchFamily="34" charset="-120"/>
              </a:rPr>
              <a:t>Maryam Faiz (1107476)</a:t>
            </a:r>
          </a:p>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	</a:t>
            </a:r>
            <a:r>
              <a:rPr lang="en-US" sz="1400" dirty="0" smtClean="0">
                <a:solidFill>
                  <a:srgbClr val="4B4A4A"/>
                </a:solidFill>
                <a:latin typeface="Geist" pitchFamily="34" charset="0"/>
                <a:ea typeface="Geist" pitchFamily="34" charset="-122"/>
                <a:cs typeface="Geist" pitchFamily="34" charset="-120"/>
              </a:rPr>
              <a:t>Sangeen Murad (1108494)</a:t>
            </a:r>
          </a:p>
          <a:p>
            <a:pPr>
              <a:lnSpc>
                <a:spcPts val="2250"/>
              </a:lnSpc>
            </a:pPr>
            <a:r>
              <a:rPr lang="en-US" sz="1400" dirty="0" smtClean="0">
                <a:solidFill>
                  <a:srgbClr val="4B4A4A"/>
                </a:solidFill>
                <a:latin typeface="Geist" pitchFamily="34" charset="0"/>
                <a:ea typeface="Geist" pitchFamily="34" charset="-122"/>
                <a:cs typeface="Geist" pitchFamily="34" charset="-120"/>
              </a:rPr>
              <a:t>	Shahgul Bashir (1108084)</a:t>
            </a:r>
          </a:p>
          <a:p>
            <a:pPr marL="0" indent="0" algn="l">
              <a:lnSpc>
                <a:spcPts val="2250"/>
              </a:lnSpc>
              <a:buNone/>
            </a:pPr>
            <a:endParaRPr lang="en-US" sz="1400" dirty="0" smtClean="0">
              <a:solidFill>
                <a:srgbClr val="4B4A4A"/>
              </a:solidFill>
              <a:latin typeface="Geist" pitchFamily="34" charset="0"/>
              <a:ea typeface="Geist" pitchFamily="34" charset="-122"/>
              <a:cs typeface="Geist" pitchFamily="34" charset="-120"/>
            </a:endParaRPr>
          </a:p>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	</a:t>
            </a:r>
            <a:endParaRPr lang="en-US" sz="1400" dirty="0" smtClean="0">
              <a:solidFill>
                <a:srgbClr val="4B4A4A"/>
              </a:solidFill>
              <a:latin typeface="Geist" pitchFamily="34" charset="0"/>
              <a:ea typeface="Geist" pitchFamily="34" charset="-122"/>
              <a:cs typeface="Geist" pitchFamily="34" charset="-120"/>
            </a:endParaRPr>
          </a:p>
        </p:txBody>
      </p:sp>
      <p:sp>
        <p:nvSpPr>
          <p:cNvPr id="6" name="Text 3"/>
          <p:cNvSpPr/>
          <p:nvPr/>
        </p:nvSpPr>
        <p:spPr>
          <a:xfrm>
            <a:off x="6280190" y="7146211"/>
            <a:ext cx="7556421"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Department of Computer Science </a:t>
            </a:r>
            <a:r>
              <a:rPr lang="en-US" sz="1400" dirty="0" smtClean="0">
                <a:solidFill>
                  <a:srgbClr val="4B4A4A"/>
                </a:solidFill>
                <a:latin typeface="Geist" pitchFamily="34" charset="0"/>
                <a:ea typeface="Geist" pitchFamily="34" charset="-122"/>
                <a:cs typeface="Geist" pitchFamily="34" charset="-120"/>
              </a:rPr>
              <a:t>University of Turbat</a:t>
            </a:r>
            <a:endParaRPr lang="en-US" sz="1400" dirty="0"/>
          </a:p>
        </p:txBody>
      </p:sp>
      <p:sp>
        <p:nvSpPr>
          <p:cNvPr id="8" name="Rectangle 7"/>
          <p:cNvSpPr/>
          <p:nvPr/>
        </p:nvSpPr>
        <p:spPr>
          <a:xfrm>
            <a:off x="6280190" y="6838434"/>
            <a:ext cx="3387741" cy="307777"/>
          </a:xfrm>
          <a:prstGeom prst="rect">
            <a:avLst/>
          </a:prstGeom>
        </p:spPr>
        <p:txBody>
          <a:bodyPr wrap="square">
            <a:spAutoFit/>
          </a:bodyPr>
          <a:lstStyle/>
          <a:p>
            <a:r>
              <a:rPr lang="en-US" sz="1400" dirty="0" smtClean="0">
                <a:solidFill>
                  <a:srgbClr val="4B4A4A"/>
                </a:solidFill>
                <a:latin typeface="Geist" pitchFamily="34" charset="0"/>
                <a:ea typeface="Geist" pitchFamily="34" charset="-122"/>
                <a:cs typeface="Geist" pitchFamily="34" charset="-120"/>
              </a:rPr>
              <a:t>Supervised by: Abdul Hakeem</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73073" y="608648"/>
            <a:ext cx="739735" cy="269796"/>
          </a:xfrm>
          <a:prstGeom prst="roundRect">
            <a:avLst>
              <a:gd name="adj" fmla="val 38318"/>
            </a:avLst>
          </a:prstGeom>
          <a:solidFill>
            <a:srgbClr val="CCFFEF"/>
          </a:solidFill>
          <a:ln/>
        </p:spPr>
      </p:sp>
      <p:sp>
        <p:nvSpPr>
          <p:cNvPr id="3" name="Text 1"/>
          <p:cNvSpPr/>
          <p:nvPr/>
        </p:nvSpPr>
        <p:spPr>
          <a:xfrm>
            <a:off x="859155" y="651629"/>
            <a:ext cx="567571" cy="183833"/>
          </a:xfrm>
          <a:prstGeom prst="rect">
            <a:avLst/>
          </a:prstGeom>
          <a:noFill/>
          <a:ln/>
        </p:spPr>
        <p:txBody>
          <a:bodyPr wrap="none" lIns="0" tIns="0" rIns="0" bIns="0" rtlCol="0" anchor="t"/>
          <a:lstStyle/>
          <a:p>
            <a:pPr marL="0" indent="0" algn="l">
              <a:lnSpc>
                <a:spcPts val="1400"/>
              </a:lnSpc>
              <a:buNone/>
            </a:pPr>
            <a:r>
              <a:rPr lang="en-US" sz="900" dirty="0">
                <a:solidFill>
                  <a:srgbClr val="4B4A4A"/>
                </a:solidFill>
                <a:latin typeface="Geist" pitchFamily="34" charset="0"/>
                <a:ea typeface="Geist" pitchFamily="34" charset="-122"/>
                <a:cs typeface="Geist" pitchFamily="34" charset="-120"/>
              </a:rPr>
              <a:t>SUMMARY</a:t>
            </a:r>
            <a:endParaRPr lang="en-US" sz="900" dirty="0"/>
          </a:p>
        </p:txBody>
      </p:sp>
      <p:sp>
        <p:nvSpPr>
          <p:cNvPr id="4" name="Text 2"/>
          <p:cNvSpPr/>
          <p:nvPr/>
        </p:nvSpPr>
        <p:spPr>
          <a:xfrm>
            <a:off x="773073" y="935831"/>
            <a:ext cx="7174468" cy="358973"/>
          </a:xfrm>
          <a:prstGeom prst="rect">
            <a:avLst/>
          </a:prstGeom>
          <a:noFill/>
          <a:ln/>
        </p:spPr>
        <p:txBody>
          <a:bodyPr wrap="none" lIns="0" tIns="0" rIns="0" bIns="0" rtlCol="0" anchor="t"/>
          <a:lstStyle/>
          <a:p>
            <a:pPr marL="0" indent="0" algn="l">
              <a:lnSpc>
                <a:spcPts val="2800"/>
              </a:lnSpc>
              <a:buNone/>
            </a:pPr>
            <a:r>
              <a:rPr lang="en-US" sz="2250" b="1" dirty="0">
                <a:solidFill>
                  <a:srgbClr val="006747"/>
                </a:solidFill>
                <a:latin typeface="Noto Serif SC Bold" pitchFamily="34" charset="0"/>
                <a:ea typeface="Noto Serif SC Bold" pitchFamily="34" charset="-122"/>
                <a:cs typeface="Noto Serif SC Bold" pitchFamily="34" charset="-120"/>
              </a:rPr>
              <a:t>Darman: The Future of Healthcare Appointments</a:t>
            </a:r>
            <a:endParaRPr lang="en-US" sz="2250" dirty="0"/>
          </a:p>
        </p:txBody>
      </p:sp>
      <p:sp>
        <p:nvSpPr>
          <p:cNvPr id="5" name="Shape 3"/>
          <p:cNvSpPr/>
          <p:nvPr/>
        </p:nvSpPr>
        <p:spPr>
          <a:xfrm>
            <a:off x="773073" y="1671518"/>
            <a:ext cx="6366986" cy="1703308"/>
          </a:xfrm>
          <a:prstGeom prst="roundRect">
            <a:avLst>
              <a:gd name="adj" fmla="val 7587"/>
            </a:avLst>
          </a:prstGeom>
          <a:solidFill>
            <a:srgbClr val="D1EFE4"/>
          </a:solidFill>
          <a:ln w="7620">
            <a:solidFill>
              <a:srgbClr val="B7D5CA"/>
            </a:solidFill>
            <a:prstDash val="solid"/>
          </a:ln>
        </p:spPr>
      </p:sp>
      <p:sp>
        <p:nvSpPr>
          <p:cNvPr id="8" name="Text 5"/>
          <p:cNvSpPr/>
          <p:nvPr/>
        </p:nvSpPr>
        <p:spPr>
          <a:xfrm>
            <a:off x="924163" y="2396728"/>
            <a:ext cx="1794748" cy="224195"/>
          </a:xfrm>
          <a:prstGeom prst="rect">
            <a:avLst/>
          </a:prstGeom>
          <a:noFill/>
          <a:ln/>
        </p:spPr>
        <p:txBody>
          <a:bodyPr wrap="none" lIns="0" tIns="0" rIns="0" bIns="0" rtlCol="0" anchor="t"/>
          <a:lstStyle/>
          <a:p>
            <a:pPr marL="0" indent="0" algn="l">
              <a:lnSpc>
                <a:spcPts val="1750"/>
              </a:lnSpc>
              <a:buNone/>
            </a:pPr>
            <a:r>
              <a:rPr lang="en-US" sz="1400" b="1" dirty="0">
                <a:solidFill>
                  <a:srgbClr val="4B4A4A"/>
                </a:solidFill>
                <a:latin typeface="Noto Serif SC Bold" pitchFamily="34" charset="0"/>
                <a:ea typeface="Noto Serif SC Bold" pitchFamily="34" charset="-122"/>
                <a:cs typeface="Noto Serif SC Bold" pitchFamily="34" charset="-120"/>
              </a:rPr>
              <a:t>Problem Solved</a:t>
            </a:r>
            <a:endParaRPr lang="en-US" sz="1400" dirty="0"/>
          </a:p>
        </p:txBody>
      </p:sp>
      <p:sp>
        <p:nvSpPr>
          <p:cNvPr id="9" name="Text 6"/>
          <p:cNvSpPr/>
          <p:nvPr/>
        </p:nvSpPr>
        <p:spPr>
          <a:xfrm>
            <a:off x="924163" y="2764393"/>
            <a:ext cx="6064806" cy="459343"/>
          </a:xfrm>
          <a:prstGeom prst="rect">
            <a:avLst/>
          </a:prstGeom>
          <a:noFill/>
          <a:ln/>
        </p:spPr>
        <p:txBody>
          <a:bodyPr wrap="square" lIns="0" tIns="0" rIns="0" bIns="0" rtlCol="0" anchor="t"/>
          <a:lstStyle/>
          <a:p>
            <a:pPr marL="0" indent="0" algn="l">
              <a:lnSpc>
                <a:spcPts val="1800"/>
              </a:lnSpc>
              <a:buNone/>
            </a:pPr>
            <a:r>
              <a:rPr lang="en-US" sz="1100" dirty="0">
                <a:solidFill>
                  <a:srgbClr val="4B4A4A"/>
                </a:solidFill>
                <a:latin typeface="Geist" pitchFamily="34" charset="0"/>
                <a:ea typeface="Geist" pitchFamily="34" charset="-122"/>
                <a:cs typeface="Geist" pitchFamily="34" charset="-120"/>
              </a:rPr>
              <a:t>Darman successfully addresses the inefficiencies and frustrations of manual hospital appointment systems.</a:t>
            </a:r>
            <a:endParaRPr lang="en-US" sz="1100" dirty="0"/>
          </a:p>
        </p:txBody>
      </p:sp>
      <p:sp>
        <p:nvSpPr>
          <p:cNvPr id="10" name="Shape 7"/>
          <p:cNvSpPr/>
          <p:nvPr/>
        </p:nvSpPr>
        <p:spPr>
          <a:xfrm>
            <a:off x="773073" y="3518297"/>
            <a:ext cx="6366986" cy="1703308"/>
          </a:xfrm>
          <a:prstGeom prst="roundRect">
            <a:avLst>
              <a:gd name="adj" fmla="val 7587"/>
            </a:avLst>
          </a:prstGeom>
          <a:solidFill>
            <a:srgbClr val="D1EFE4"/>
          </a:solidFill>
          <a:ln w="7620">
            <a:solidFill>
              <a:srgbClr val="B7D5CA"/>
            </a:solidFill>
            <a:prstDash val="solid"/>
          </a:ln>
        </p:spPr>
      </p:sp>
      <p:sp>
        <p:nvSpPr>
          <p:cNvPr id="13" name="Text 9"/>
          <p:cNvSpPr/>
          <p:nvPr/>
        </p:nvSpPr>
        <p:spPr>
          <a:xfrm>
            <a:off x="924163" y="4243507"/>
            <a:ext cx="1885474" cy="224195"/>
          </a:xfrm>
          <a:prstGeom prst="rect">
            <a:avLst/>
          </a:prstGeom>
          <a:noFill/>
          <a:ln/>
        </p:spPr>
        <p:txBody>
          <a:bodyPr wrap="none" lIns="0" tIns="0" rIns="0" bIns="0" rtlCol="0" anchor="t"/>
          <a:lstStyle/>
          <a:p>
            <a:pPr marL="0" indent="0" algn="l">
              <a:lnSpc>
                <a:spcPts val="1750"/>
              </a:lnSpc>
              <a:buNone/>
            </a:pPr>
            <a:r>
              <a:rPr lang="en-US" sz="1400" b="1" dirty="0">
                <a:solidFill>
                  <a:srgbClr val="4B4A4A"/>
                </a:solidFill>
                <a:latin typeface="Noto Serif SC Bold" pitchFamily="34" charset="0"/>
                <a:ea typeface="Noto Serif SC Bold" pitchFamily="34" charset="-122"/>
                <a:cs typeface="Noto Serif SC Bold" pitchFamily="34" charset="-120"/>
              </a:rPr>
              <a:t>Enhanced Efficiency</a:t>
            </a:r>
            <a:endParaRPr lang="en-US" sz="1400" dirty="0"/>
          </a:p>
        </p:txBody>
      </p:sp>
      <p:sp>
        <p:nvSpPr>
          <p:cNvPr id="14" name="Text 10"/>
          <p:cNvSpPr/>
          <p:nvPr/>
        </p:nvSpPr>
        <p:spPr>
          <a:xfrm>
            <a:off x="924163" y="4611172"/>
            <a:ext cx="6064806" cy="459343"/>
          </a:xfrm>
          <a:prstGeom prst="rect">
            <a:avLst/>
          </a:prstGeom>
          <a:noFill/>
          <a:ln/>
        </p:spPr>
        <p:txBody>
          <a:bodyPr wrap="square" lIns="0" tIns="0" rIns="0" bIns="0" rtlCol="0" anchor="t"/>
          <a:lstStyle/>
          <a:p>
            <a:pPr marL="0" indent="0" algn="l">
              <a:lnSpc>
                <a:spcPts val="1800"/>
              </a:lnSpc>
              <a:buNone/>
            </a:pPr>
            <a:r>
              <a:rPr lang="en-US" sz="1100" dirty="0">
                <a:solidFill>
                  <a:srgbClr val="4B4A4A"/>
                </a:solidFill>
                <a:latin typeface="Geist" pitchFamily="34" charset="0"/>
                <a:ea typeface="Geist" pitchFamily="34" charset="-122"/>
                <a:cs typeface="Geist" pitchFamily="34" charset="-120"/>
              </a:rPr>
              <a:t>The application streamlines booking, payments, and notifications, creating a highly efficient process for both patients and providers.</a:t>
            </a:r>
            <a:endParaRPr lang="en-US" sz="1100" dirty="0"/>
          </a:p>
        </p:txBody>
      </p:sp>
      <p:sp>
        <p:nvSpPr>
          <p:cNvPr id="15" name="Shape 11"/>
          <p:cNvSpPr/>
          <p:nvPr/>
        </p:nvSpPr>
        <p:spPr>
          <a:xfrm>
            <a:off x="773073" y="5365075"/>
            <a:ext cx="6366986" cy="1703308"/>
          </a:xfrm>
          <a:prstGeom prst="roundRect">
            <a:avLst>
              <a:gd name="adj" fmla="val 7587"/>
            </a:avLst>
          </a:prstGeom>
          <a:solidFill>
            <a:srgbClr val="D1EFE4"/>
          </a:solidFill>
          <a:ln w="7620">
            <a:solidFill>
              <a:srgbClr val="B7D5CA"/>
            </a:solidFill>
            <a:prstDash val="solid"/>
          </a:ln>
        </p:spPr>
      </p:sp>
      <p:sp>
        <p:nvSpPr>
          <p:cNvPr id="18" name="Text 13"/>
          <p:cNvSpPr/>
          <p:nvPr/>
        </p:nvSpPr>
        <p:spPr>
          <a:xfrm>
            <a:off x="924163" y="6090285"/>
            <a:ext cx="2328148" cy="224195"/>
          </a:xfrm>
          <a:prstGeom prst="rect">
            <a:avLst/>
          </a:prstGeom>
          <a:noFill/>
          <a:ln/>
        </p:spPr>
        <p:txBody>
          <a:bodyPr wrap="none" lIns="0" tIns="0" rIns="0" bIns="0" rtlCol="0" anchor="t"/>
          <a:lstStyle/>
          <a:p>
            <a:pPr marL="0" indent="0" algn="l">
              <a:lnSpc>
                <a:spcPts val="1750"/>
              </a:lnSpc>
              <a:buNone/>
            </a:pPr>
            <a:r>
              <a:rPr lang="en-US" sz="1400" b="1" dirty="0">
                <a:solidFill>
                  <a:srgbClr val="4B4A4A"/>
                </a:solidFill>
                <a:latin typeface="Noto Serif SC Bold" pitchFamily="34" charset="0"/>
                <a:ea typeface="Noto Serif SC Bold" pitchFamily="34" charset="-122"/>
                <a:cs typeface="Noto Serif SC Bold" pitchFamily="34" charset="-120"/>
              </a:rPr>
              <a:t>User-Friendly Experience</a:t>
            </a:r>
            <a:endParaRPr lang="en-US" sz="1400" dirty="0"/>
          </a:p>
        </p:txBody>
      </p:sp>
      <p:sp>
        <p:nvSpPr>
          <p:cNvPr id="19" name="Text 14"/>
          <p:cNvSpPr/>
          <p:nvPr/>
        </p:nvSpPr>
        <p:spPr>
          <a:xfrm>
            <a:off x="924163" y="6457950"/>
            <a:ext cx="6064806" cy="459343"/>
          </a:xfrm>
          <a:prstGeom prst="rect">
            <a:avLst/>
          </a:prstGeom>
          <a:noFill/>
          <a:ln/>
        </p:spPr>
        <p:txBody>
          <a:bodyPr wrap="square" lIns="0" tIns="0" rIns="0" bIns="0" rtlCol="0" anchor="t"/>
          <a:lstStyle/>
          <a:p>
            <a:pPr marL="0" indent="0" algn="l">
              <a:lnSpc>
                <a:spcPts val="1800"/>
              </a:lnSpc>
              <a:buNone/>
            </a:pPr>
            <a:r>
              <a:rPr lang="en-US" sz="1100" dirty="0">
                <a:solidFill>
                  <a:srgbClr val="4B4A4A"/>
                </a:solidFill>
                <a:latin typeface="Geist" pitchFamily="34" charset="0"/>
                <a:ea typeface="Geist" pitchFamily="34" charset="-122"/>
                <a:cs typeface="Geist" pitchFamily="34" charset="-120"/>
              </a:rPr>
              <a:t>Patients benefit from a fast, reliable, and intuitive platform designed for ease of use and convenience.</a:t>
            </a:r>
            <a:endParaRPr lang="en-US" sz="1100" dirty="0"/>
          </a:p>
        </p:txBody>
      </p:sp>
      <p:pic>
        <p:nvPicPr>
          <p:cNvPr id="20" name="Image 3" descr="preencoded.png"/>
          <p:cNvPicPr>
            <a:picLocks noChangeAspect="1"/>
          </p:cNvPicPr>
          <p:nvPr/>
        </p:nvPicPr>
        <p:blipFill>
          <a:blip r:embed="rId3"/>
          <a:stretch>
            <a:fillRect/>
          </a:stretch>
        </p:blipFill>
        <p:spPr>
          <a:xfrm>
            <a:off x="7497961" y="1671518"/>
            <a:ext cx="4138493" cy="4138493"/>
          </a:xfrm>
          <a:prstGeom prst="rect">
            <a:avLst/>
          </a:prstGeom>
        </p:spPr>
      </p:pic>
      <p:sp>
        <p:nvSpPr>
          <p:cNvPr id="21" name="Text 15"/>
          <p:cNvSpPr/>
          <p:nvPr/>
        </p:nvSpPr>
        <p:spPr>
          <a:xfrm>
            <a:off x="773073" y="7391281"/>
            <a:ext cx="13084254" cy="229672"/>
          </a:xfrm>
          <a:prstGeom prst="rect">
            <a:avLst/>
          </a:prstGeom>
          <a:noFill/>
          <a:ln/>
        </p:spPr>
        <p:txBody>
          <a:bodyPr wrap="none" lIns="0" tIns="0" rIns="0" bIns="0" rtlCol="0" anchor="t"/>
          <a:lstStyle/>
          <a:p>
            <a:pPr marL="0" indent="0" algn="l">
              <a:lnSpc>
                <a:spcPts val="1800"/>
              </a:lnSpc>
              <a:buNone/>
            </a:pPr>
            <a:r>
              <a:rPr lang="en-US" sz="1100" dirty="0">
                <a:solidFill>
                  <a:srgbClr val="4B4A4A"/>
                </a:solidFill>
                <a:latin typeface="Geist" pitchFamily="34" charset="0"/>
                <a:ea typeface="Geist" pitchFamily="34" charset="-122"/>
                <a:cs typeface="Geist" pitchFamily="34" charset="-120"/>
              </a:rPr>
              <a:t>Darman is poised to transform healthcare access, making hospital appointments genuinely efficient and convenient for everyone.</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412075" y="323850"/>
            <a:ext cx="715447" cy="221099"/>
          </a:xfrm>
          <a:prstGeom prst="roundRect">
            <a:avLst>
              <a:gd name="adj" fmla="val 38350"/>
            </a:avLst>
          </a:prstGeom>
          <a:solidFill>
            <a:srgbClr val="CCFFEF"/>
          </a:solidFill>
          <a:ln/>
        </p:spPr>
      </p:sp>
      <p:sp>
        <p:nvSpPr>
          <p:cNvPr id="3" name="Text 1"/>
          <p:cNvSpPr/>
          <p:nvPr/>
        </p:nvSpPr>
        <p:spPr>
          <a:xfrm>
            <a:off x="482679" y="359092"/>
            <a:ext cx="574238" cy="150614"/>
          </a:xfrm>
          <a:prstGeom prst="rect">
            <a:avLst/>
          </a:prstGeom>
          <a:noFill/>
          <a:ln/>
        </p:spPr>
        <p:txBody>
          <a:bodyPr wrap="none" lIns="0" tIns="0" rIns="0" bIns="0" rtlCol="0" anchor="t"/>
          <a:lstStyle/>
          <a:p>
            <a:pPr marL="0" indent="0" algn="l">
              <a:lnSpc>
                <a:spcPts val="1150"/>
              </a:lnSpc>
              <a:buNone/>
            </a:pPr>
            <a:r>
              <a:rPr lang="en-US" sz="700" dirty="0">
                <a:solidFill>
                  <a:srgbClr val="4B4A4A"/>
                </a:solidFill>
                <a:latin typeface="Geist" pitchFamily="34" charset="0"/>
                <a:ea typeface="Geist" pitchFamily="34" charset="-122"/>
                <a:cs typeface="Geist" pitchFamily="34" charset="-120"/>
              </a:rPr>
              <a:t>MOTIVATION</a:t>
            </a:r>
            <a:endParaRPr lang="en-US" sz="700" dirty="0"/>
          </a:p>
        </p:txBody>
      </p:sp>
      <p:sp>
        <p:nvSpPr>
          <p:cNvPr id="4" name="Text 2"/>
          <p:cNvSpPr/>
          <p:nvPr/>
        </p:nvSpPr>
        <p:spPr>
          <a:xfrm>
            <a:off x="412075" y="591979"/>
            <a:ext cx="4020383" cy="294323"/>
          </a:xfrm>
          <a:prstGeom prst="rect">
            <a:avLst/>
          </a:prstGeom>
          <a:noFill/>
          <a:ln/>
        </p:spPr>
        <p:txBody>
          <a:bodyPr wrap="none" lIns="0" tIns="0" rIns="0" bIns="0" rtlCol="0" anchor="t"/>
          <a:lstStyle/>
          <a:p>
            <a:pPr marL="0" indent="0" algn="l">
              <a:lnSpc>
                <a:spcPts val="2300"/>
              </a:lnSpc>
              <a:buNone/>
            </a:pPr>
            <a:r>
              <a:rPr lang="en-US" sz="1850" b="1" dirty="0">
                <a:solidFill>
                  <a:srgbClr val="006747"/>
                </a:solidFill>
                <a:latin typeface="Noto Serif SC Bold" pitchFamily="34" charset="0"/>
                <a:ea typeface="Noto Serif SC Bold" pitchFamily="34" charset="-122"/>
                <a:cs typeface="Noto Serif SC Bold" pitchFamily="34" charset="-120"/>
              </a:rPr>
              <a:t>Revolutionizing Healthcare Access</a:t>
            </a:r>
            <a:endParaRPr lang="en-US" sz="1850" dirty="0"/>
          </a:p>
        </p:txBody>
      </p:sp>
      <p:sp>
        <p:nvSpPr>
          <p:cNvPr id="5" name="Text 3"/>
          <p:cNvSpPr/>
          <p:nvPr/>
        </p:nvSpPr>
        <p:spPr>
          <a:xfrm>
            <a:off x="412075" y="1168837"/>
            <a:ext cx="6759535" cy="565071"/>
          </a:xfrm>
          <a:prstGeom prst="rect">
            <a:avLst/>
          </a:prstGeom>
          <a:noFill/>
          <a:ln/>
        </p:spPr>
        <p:txBody>
          <a:bodyPr wrap="square" lIns="0" tIns="0" rIns="0" bIns="0" rtlCol="0" anchor="t"/>
          <a:lstStyle/>
          <a:p>
            <a:pPr marL="0" indent="0" algn="l">
              <a:lnSpc>
                <a:spcPts val="1450"/>
              </a:lnSpc>
              <a:buNone/>
            </a:pPr>
            <a:r>
              <a:rPr lang="en-US" sz="1200" dirty="0">
                <a:solidFill>
                  <a:srgbClr val="4B4A4A"/>
                </a:solidFill>
                <a:latin typeface="Geist" pitchFamily="34" charset="0"/>
                <a:ea typeface="Geist" pitchFamily="34" charset="-122"/>
                <a:cs typeface="Geist" pitchFamily="34" charset="-120"/>
              </a:rPr>
              <a:t>The traditional manual appointment system in healthcare is notoriously inefficient, plagued by long wait times, scheduling conflicts, and frustrating patient experiences. This antiquated approach not only inconveniences patients but also places a significant burden on hospital staff.</a:t>
            </a:r>
            <a:endParaRPr lang="en-US" sz="1200" dirty="0"/>
          </a:p>
        </p:txBody>
      </p:sp>
      <p:pic>
        <p:nvPicPr>
          <p:cNvPr id="6" name="Image 0" descr="preencoded.png"/>
          <p:cNvPicPr>
            <a:picLocks noChangeAspect="1"/>
          </p:cNvPicPr>
          <p:nvPr/>
        </p:nvPicPr>
        <p:blipFill>
          <a:blip r:embed="rId3"/>
          <a:stretch>
            <a:fillRect/>
          </a:stretch>
        </p:blipFill>
        <p:spPr>
          <a:xfrm>
            <a:off x="7466409" y="1195268"/>
            <a:ext cx="6759535" cy="6759535"/>
          </a:xfrm>
          <a:prstGeom prst="rect">
            <a:avLst/>
          </a:prstGeom>
        </p:spPr>
      </p:pic>
      <p:sp>
        <p:nvSpPr>
          <p:cNvPr id="7" name="Text 4"/>
          <p:cNvSpPr/>
          <p:nvPr/>
        </p:nvSpPr>
        <p:spPr>
          <a:xfrm>
            <a:off x="412075" y="8219599"/>
            <a:ext cx="13806249" cy="376714"/>
          </a:xfrm>
          <a:prstGeom prst="rect">
            <a:avLst/>
          </a:prstGeom>
          <a:noFill/>
          <a:ln/>
        </p:spPr>
        <p:txBody>
          <a:bodyPr wrap="square" lIns="0" tIns="0" rIns="0" bIns="0" rtlCol="0" anchor="t"/>
          <a:lstStyle/>
          <a:p>
            <a:pPr marL="0" indent="0" algn="l">
              <a:lnSpc>
                <a:spcPts val="1450"/>
              </a:lnSpc>
              <a:buNone/>
            </a:pPr>
            <a:r>
              <a:rPr lang="en-US" sz="900" dirty="0">
                <a:solidFill>
                  <a:srgbClr val="4B4A4A"/>
                </a:solidFill>
                <a:latin typeface="Geist" pitchFamily="34" charset="0"/>
                <a:ea typeface="Geist" pitchFamily="34" charset="-122"/>
                <a:cs typeface="Geist" pitchFamily="34" charset="-120"/>
              </a:rPr>
              <a:t>Darman emerges as a vital solution, offering a fast, convenient, and modern online platform to transform how patients access medical care. By streamlining the appointment process, we aim to eliminate common pain points and enhance the overall healthcare journey.</a:t>
            </a:r>
            <a:endParaRPr lang="en-US" sz="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320998"/>
            <a:ext cx="1692712" cy="426244"/>
          </a:xfrm>
          <a:prstGeom prst="roundRect">
            <a:avLst>
              <a:gd name="adj" fmla="val 38315"/>
            </a:avLst>
          </a:prstGeom>
          <a:solidFill>
            <a:srgbClr val="CCFFEF"/>
          </a:solidFill>
          <a:ln/>
        </p:spPr>
      </p:sp>
      <p:sp>
        <p:nvSpPr>
          <p:cNvPr id="3" name="Text 1"/>
          <p:cNvSpPr/>
          <p:nvPr/>
        </p:nvSpPr>
        <p:spPr>
          <a:xfrm>
            <a:off x="929878" y="1388983"/>
            <a:ext cx="1420535"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THE CHALLENGE</a:t>
            </a:r>
            <a:endParaRPr lang="en-US" sz="1400" dirty="0"/>
          </a:p>
        </p:txBody>
      </p:sp>
      <p:sp>
        <p:nvSpPr>
          <p:cNvPr id="4" name="Text 2"/>
          <p:cNvSpPr/>
          <p:nvPr/>
        </p:nvSpPr>
        <p:spPr>
          <a:xfrm>
            <a:off x="793790" y="1837968"/>
            <a:ext cx="12940546" cy="566976"/>
          </a:xfrm>
          <a:prstGeom prst="rect">
            <a:avLst/>
          </a:prstGeom>
          <a:noFill/>
          <a:ln/>
        </p:spPr>
        <p:txBody>
          <a:bodyPr wrap="none" lIns="0" tIns="0" rIns="0" bIns="0" rtlCol="0" anchor="t"/>
          <a:lstStyle/>
          <a:p>
            <a:pPr marL="0" indent="0" algn="l">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Addressing the Bottlenecks in Healthcare Appointments</a:t>
            </a:r>
            <a:endParaRPr lang="en-US" sz="3550" dirty="0"/>
          </a:p>
        </p:txBody>
      </p:sp>
      <p:sp>
        <p:nvSpPr>
          <p:cNvPr id="5" name="Shape 3"/>
          <p:cNvSpPr/>
          <p:nvPr/>
        </p:nvSpPr>
        <p:spPr>
          <a:xfrm>
            <a:off x="793790" y="2745105"/>
            <a:ext cx="4196358" cy="3182422"/>
          </a:xfrm>
          <a:prstGeom prst="roundRect">
            <a:avLst>
              <a:gd name="adj" fmla="val 4597"/>
            </a:avLst>
          </a:prstGeom>
          <a:solidFill>
            <a:srgbClr val="E5F9F2">
              <a:alpha val="95000"/>
            </a:srgbClr>
          </a:solidFill>
          <a:ln w="30480">
            <a:solidFill>
              <a:srgbClr val="B7D5CA"/>
            </a:solidFill>
            <a:prstDash val="solid"/>
          </a:ln>
        </p:spPr>
      </p:sp>
      <p:sp>
        <p:nvSpPr>
          <p:cNvPr id="6" name="Shape 4"/>
          <p:cNvSpPr/>
          <p:nvPr/>
        </p:nvSpPr>
        <p:spPr>
          <a:xfrm>
            <a:off x="763310" y="2745105"/>
            <a:ext cx="121920" cy="3182422"/>
          </a:xfrm>
          <a:prstGeom prst="roundRect">
            <a:avLst>
              <a:gd name="adj" fmla="val 167442"/>
            </a:avLst>
          </a:prstGeom>
          <a:solidFill>
            <a:srgbClr val="006747"/>
          </a:solidFill>
          <a:ln/>
        </p:spPr>
      </p:sp>
      <p:sp>
        <p:nvSpPr>
          <p:cNvPr id="7" name="Text 5"/>
          <p:cNvSpPr/>
          <p:nvPr/>
        </p:nvSpPr>
        <p:spPr>
          <a:xfrm>
            <a:off x="1142524" y="3002399"/>
            <a:ext cx="3590330" cy="708660"/>
          </a:xfrm>
          <a:prstGeom prst="rect">
            <a:avLst/>
          </a:prstGeom>
          <a:noFill/>
          <a:ln/>
        </p:spPr>
        <p:txBody>
          <a:bodyPr wrap="squar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Manual System Inefficiencies</a:t>
            </a:r>
            <a:endParaRPr lang="en-US" sz="2200" dirty="0"/>
          </a:p>
        </p:txBody>
      </p:sp>
      <p:sp>
        <p:nvSpPr>
          <p:cNvPr id="8" name="Text 6"/>
          <p:cNvSpPr/>
          <p:nvPr/>
        </p:nvSpPr>
        <p:spPr>
          <a:xfrm>
            <a:off x="1142524" y="3847148"/>
            <a:ext cx="3590330" cy="1814513"/>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Delays, errors, and missed appointments are rampant due to outdated paper-based or phone-call systems, leading to significant administrative overhead.</a:t>
            </a:r>
            <a:endParaRPr lang="en-US" sz="1750" dirty="0"/>
          </a:p>
        </p:txBody>
      </p:sp>
      <p:sp>
        <p:nvSpPr>
          <p:cNvPr id="9" name="Shape 7"/>
          <p:cNvSpPr/>
          <p:nvPr/>
        </p:nvSpPr>
        <p:spPr>
          <a:xfrm>
            <a:off x="5216962" y="2745105"/>
            <a:ext cx="4196358" cy="3182422"/>
          </a:xfrm>
          <a:prstGeom prst="roundRect">
            <a:avLst>
              <a:gd name="adj" fmla="val 4597"/>
            </a:avLst>
          </a:prstGeom>
          <a:solidFill>
            <a:srgbClr val="E5F9F2">
              <a:alpha val="95000"/>
            </a:srgbClr>
          </a:solidFill>
          <a:ln w="30480">
            <a:solidFill>
              <a:srgbClr val="B7D5CA"/>
            </a:solidFill>
            <a:prstDash val="solid"/>
          </a:ln>
        </p:spPr>
      </p:sp>
      <p:sp>
        <p:nvSpPr>
          <p:cNvPr id="10" name="Shape 8"/>
          <p:cNvSpPr/>
          <p:nvPr/>
        </p:nvSpPr>
        <p:spPr>
          <a:xfrm>
            <a:off x="5186482" y="2745105"/>
            <a:ext cx="121920" cy="3182422"/>
          </a:xfrm>
          <a:prstGeom prst="roundRect">
            <a:avLst>
              <a:gd name="adj" fmla="val 167442"/>
            </a:avLst>
          </a:prstGeom>
          <a:solidFill>
            <a:srgbClr val="006747"/>
          </a:solidFill>
          <a:ln/>
        </p:spPr>
      </p:sp>
      <p:sp>
        <p:nvSpPr>
          <p:cNvPr id="11" name="Text 9"/>
          <p:cNvSpPr/>
          <p:nvPr/>
        </p:nvSpPr>
        <p:spPr>
          <a:xfrm>
            <a:off x="5565696" y="3002399"/>
            <a:ext cx="3240048"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Patient Dissatisfaction</a:t>
            </a:r>
            <a:endParaRPr lang="en-US" sz="2200" dirty="0"/>
          </a:p>
        </p:txBody>
      </p:sp>
      <p:sp>
        <p:nvSpPr>
          <p:cNvPr id="12" name="Text 10"/>
          <p:cNvSpPr/>
          <p:nvPr/>
        </p:nvSpPr>
        <p:spPr>
          <a:xfrm>
            <a:off x="5565696" y="3492818"/>
            <a:ext cx="3590330" cy="2177415"/>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Patients frequently encounter long phone queues, limited booking hours, and a lack of transparency regarding doctor availability, creating stress and dissatisfaction.</a:t>
            </a:r>
            <a:endParaRPr lang="en-US" sz="1750" dirty="0"/>
          </a:p>
        </p:txBody>
      </p:sp>
      <p:sp>
        <p:nvSpPr>
          <p:cNvPr id="13" name="Shape 11"/>
          <p:cNvSpPr/>
          <p:nvPr/>
        </p:nvSpPr>
        <p:spPr>
          <a:xfrm>
            <a:off x="9640133" y="2745105"/>
            <a:ext cx="4196358" cy="3182422"/>
          </a:xfrm>
          <a:prstGeom prst="roundRect">
            <a:avLst>
              <a:gd name="adj" fmla="val 4597"/>
            </a:avLst>
          </a:prstGeom>
          <a:solidFill>
            <a:srgbClr val="E5F9F2">
              <a:alpha val="95000"/>
            </a:srgbClr>
          </a:solidFill>
          <a:ln w="30480">
            <a:solidFill>
              <a:srgbClr val="B7D5CA"/>
            </a:solidFill>
            <a:prstDash val="solid"/>
          </a:ln>
        </p:spPr>
      </p:sp>
      <p:sp>
        <p:nvSpPr>
          <p:cNvPr id="14" name="Shape 12"/>
          <p:cNvSpPr/>
          <p:nvPr/>
        </p:nvSpPr>
        <p:spPr>
          <a:xfrm>
            <a:off x="9609653" y="2745105"/>
            <a:ext cx="121920" cy="3182422"/>
          </a:xfrm>
          <a:prstGeom prst="roundRect">
            <a:avLst>
              <a:gd name="adj" fmla="val 167442"/>
            </a:avLst>
          </a:prstGeom>
          <a:solidFill>
            <a:srgbClr val="006747"/>
          </a:solidFill>
          <a:ln/>
        </p:spPr>
      </p:sp>
      <p:sp>
        <p:nvSpPr>
          <p:cNvPr id="15" name="Text 13"/>
          <p:cNvSpPr/>
          <p:nvPr/>
        </p:nvSpPr>
        <p:spPr>
          <a:xfrm>
            <a:off x="9988868" y="3002399"/>
            <a:ext cx="3590330" cy="708660"/>
          </a:xfrm>
          <a:prstGeom prst="rect">
            <a:avLst/>
          </a:prstGeom>
          <a:noFill/>
          <a:ln/>
        </p:spPr>
        <p:txBody>
          <a:bodyPr wrap="squar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Resource Mismanagement</a:t>
            </a:r>
            <a:endParaRPr lang="en-US" sz="2200" dirty="0"/>
          </a:p>
        </p:txBody>
      </p:sp>
      <p:sp>
        <p:nvSpPr>
          <p:cNvPr id="16" name="Text 14"/>
          <p:cNvSpPr/>
          <p:nvPr/>
        </p:nvSpPr>
        <p:spPr>
          <a:xfrm>
            <a:off x="9988868" y="3847148"/>
            <a:ext cx="3590330" cy="1814513"/>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Hospitals struggle with inefficient record management and suboptimal resource allocation, impacting operational costs and quality of care.</a:t>
            </a:r>
            <a:endParaRPr lang="en-US" sz="1750" dirty="0"/>
          </a:p>
        </p:txBody>
      </p:sp>
      <p:sp>
        <p:nvSpPr>
          <p:cNvPr id="17" name="Text 15"/>
          <p:cNvSpPr/>
          <p:nvPr/>
        </p:nvSpPr>
        <p:spPr>
          <a:xfrm>
            <a:off x="793790" y="618267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There is an urgent need for a reliable, user-friendly online booking system that addresses these critical issues, enhancing both patient experience and hospital efficiency.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93790" y="753308"/>
            <a:ext cx="1222653" cy="404813"/>
          </a:xfrm>
          <a:prstGeom prst="roundRect">
            <a:avLst>
              <a:gd name="adj" fmla="val 38326"/>
            </a:avLst>
          </a:prstGeom>
          <a:solidFill>
            <a:srgbClr val="CCFFEF"/>
          </a:solidFill>
          <a:ln/>
        </p:spPr>
      </p:sp>
      <p:sp>
        <p:nvSpPr>
          <p:cNvPr id="3" name="Text 1"/>
          <p:cNvSpPr/>
          <p:nvPr/>
        </p:nvSpPr>
        <p:spPr>
          <a:xfrm>
            <a:off x="922972" y="817840"/>
            <a:ext cx="964287" cy="275749"/>
          </a:xfrm>
          <a:prstGeom prst="rect">
            <a:avLst/>
          </a:prstGeom>
          <a:noFill/>
          <a:ln/>
        </p:spPr>
        <p:txBody>
          <a:bodyPr wrap="none" lIns="0" tIns="0" rIns="0" bIns="0" rtlCol="0" anchor="t"/>
          <a:lstStyle/>
          <a:p>
            <a:pPr marL="0" indent="0" algn="l">
              <a:lnSpc>
                <a:spcPts val="2150"/>
              </a:lnSpc>
              <a:buNone/>
            </a:pPr>
            <a:r>
              <a:rPr lang="en-US" sz="1350" dirty="0">
                <a:solidFill>
                  <a:srgbClr val="4B4A4A"/>
                </a:solidFill>
                <a:latin typeface="Geist" pitchFamily="34" charset="0"/>
                <a:ea typeface="Geist" pitchFamily="34" charset="-122"/>
                <a:cs typeface="Geist" pitchFamily="34" charset="-120"/>
              </a:rPr>
              <a:t>OUR GOALS</a:t>
            </a:r>
            <a:endParaRPr lang="en-US" sz="1350" dirty="0"/>
          </a:p>
        </p:txBody>
      </p:sp>
      <p:sp>
        <p:nvSpPr>
          <p:cNvPr id="4" name="Text 2"/>
          <p:cNvSpPr/>
          <p:nvPr/>
        </p:nvSpPr>
        <p:spPr>
          <a:xfrm>
            <a:off x="793790" y="1244203"/>
            <a:ext cx="8330803" cy="538758"/>
          </a:xfrm>
          <a:prstGeom prst="rect">
            <a:avLst/>
          </a:prstGeom>
          <a:noFill/>
          <a:ln/>
        </p:spPr>
        <p:txBody>
          <a:bodyPr wrap="none" lIns="0" tIns="0" rIns="0" bIns="0" rtlCol="0" anchor="t"/>
          <a:lstStyle/>
          <a:p>
            <a:pPr marL="0" indent="0" algn="l">
              <a:lnSpc>
                <a:spcPts val="4200"/>
              </a:lnSpc>
              <a:buNone/>
            </a:pPr>
            <a:r>
              <a:rPr lang="en-US" sz="3350" b="1" dirty="0">
                <a:solidFill>
                  <a:srgbClr val="006747"/>
                </a:solidFill>
                <a:latin typeface="Noto Serif SC Bold" pitchFamily="34" charset="0"/>
                <a:ea typeface="Noto Serif SC Bold" pitchFamily="34" charset="-122"/>
                <a:cs typeface="Noto Serif SC Bold" pitchFamily="34" charset="-120"/>
              </a:rPr>
              <a:t>Core Objectives of the Darman System</a:t>
            </a:r>
            <a:endParaRPr lang="en-US" sz="3350" dirty="0"/>
          </a:p>
        </p:txBody>
      </p:sp>
      <p:sp>
        <p:nvSpPr>
          <p:cNvPr id="7" name="Text 4"/>
          <p:cNvSpPr/>
          <p:nvPr/>
        </p:nvSpPr>
        <p:spPr>
          <a:xfrm>
            <a:off x="1009174" y="2967871"/>
            <a:ext cx="3520678" cy="336590"/>
          </a:xfrm>
          <a:prstGeom prst="rect">
            <a:avLst/>
          </a:prstGeom>
          <a:noFill/>
          <a:ln/>
        </p:spPr>
        <p:txBody>
          <a:bodyPr wrap="none" lIns="0" tIns="0" rIns="0" bIns="0" rtlCol="0" anchor="t"/>
          <a:lstStyle/>
          <a:p>
            <a:pPr marL="0" indent="0" algn="l">
              <a:lnSpc>
                <a:spcPts val="2650"/>
              </a:lnSpc>
              <a:buNone/>
            </a:pPr>
            <a:r>
              <a:rPr lang="en-US" sz="2100" b="1" dirty="0">
                <a:solidFill>
                  <a:srgbClr val="4B4A4A"/>
                </a:solidFill>
                <a:latin typeface="Noto Serif SC Bold" pitchFamily="34" charset="0"/>
                <a:ea typeface="Noto Serif SC Bold" pitchFamily="34" charset="-122"/>
                <a:cs typeface="Noto Serif SC Bold" pitchFamily="34" charset="-120"/>
              </a:rPr>
              <a:t>Effortless Online Booking</a:t>
            </a:r>
            <a:endParaRPr lang="en-US" sz="2100" dirty="0"/>
          </a:p>
        </p:txBody>
      </p:sp>
      <p:sp>
        <p:nvSpPr>
          <p:cNvPr id="8" name="Text 5"/>
          <p:cNvSpPr/>
          <p:nvPr/>
        </p:nvSpPr>
        <p:spPr>
          <a:xfrm>
            <a:off x="1009174" y="3433643"/>
            <a:ext cx="5982891" cy="1034415"/>
          </a:xfrm>
          <a:prstGeom prst="rect">
            <a:avLst/>
          </a:prstGeom>
          <a:noFill/>
          <a:ln/>
        </p:spPr>
        <p:txBody>
          <a:bodyPr wrap="square" lIns="0" tIns="0" rIns="0" bIns="0" rtlCol="0" anchor="t"/>
          <a:lstStyle/>
          <a:p>
            <a:pPr marL="0" indent="0" algn="l">
              <a:lnSpc>
                <a:spcPts val="2700"/>
              </a:lnSpc>
              <a:buNone/>
            </a:pPr>
            <a:r>
              <a:rPr lang="en-US" sz="1650" dirty="0">
                <a:solidFill>
                  <a:srgbClr val="4B4A4A"/>
                </a:solidFill>
                <a:latin typeface="Geist" pitchFamily="34" charset="0"/>
                <a:ea typeface="Geist" pitchFamily="34" charset="-122"/>
                <a:cs typeface="Geist" pitchFamily="34" charset="-120"/>
              </a:rPr>
              <a:t>Enable patients to schedule medical appointments with ease, anytime and anywhere, through an intuitive mobile interface.</a:t>
            </a:r>
            <a:endParaRPr lang="en-US" sz="1650" dirty="0"/>
          </a:p>
        </p:txBody>
      </p:sp>
      <p:sp>
        <p:nvSpPr>
          <p:cNvPr id="11" name="Text 7"/>
          <p:cNvSpPr/>
          <p:nvPr/>
        </p:nvSpPr>
        <p:spPr>
          <a:xfrm>
            <a:off x="7638217" y="2967871"/>
            <a:ext cx="3656290" cy="336590"/>
          </a:xfrm>
          <a:prstGeom prst="rect">
            <a:avLst/>
          </a:prstGeom>
          <a:noFill/>
          <a:ln/>
        </p:spPr>
        <p:txBody>
          <a:bodyPr wrap="none" lIns="0" tIns="0" rIns="0" bIns="0" rtlCol="0" anchor="t"/>
          <a:lstStyle/>
          <a:p>
            <a:pPr marL="0" indent="0" algn="l">
              <a:lnSpc>
                <a:spcPts val="2650"/>
              </a:lnSpc>
              <a:buNone/>
            </a:pPr>
            <a:r>
              <a:rPr lang="en-US" sz="2100" b="1" dirty="0">
                <a:solidFill>
                  <a:srgbClr val="4B4A4A"/>
                </a:solidFill>
                <a:latin typeface="Noto Serif SC Bold" pitchFamily="34" charset="0"/>
                <a:ea typeface="Noto Serif SC Bold" pitchFamily="34" charset="-122"/>
                <a:cs typeface="Noto Serif SC Bold" pitchFamily="34" charset="-120"/>
              </a:rPr>
              <a:t>Seamless Online Payments</a:t>
            </a:r>
            <a:endParaRPr lang="en-US" sz="2100" dirty="0"/>
          </a:p>
        </p:txBody>
      </p:sp>
      <p:sp>
        <p:nvSpPr>
          <p:cNvPr id="12" name="Text 8"/>
          <p:cNvSpPr/>
          <p:nvPr/>
        </p:nvSpPr>
        <p:spPr>
          <a:xfrm>
            <a:off x="7638217" y="3433643"/>
            <a:ext cx="5983010" cy="689610"/>
          </a:xfrm>
          <a:prstGeom prst="rect">
            <a:avLst/>
          </a:prstGeom>
          <a:noFill/>
          <a:ln/>
        </p:spPr>
        <p:txBody>
          <a:bodyPr wrap="square" lIns="0" tIns="0" rIns="0" bIns="0" rtlCol="0" anchor="t"/>
          <a:lstStyle/>
          <a:p>
            <a:pPr marL="0" indent="0" algn="l">
              <a:lnSpc>
                <a:spcPts val="2700"/>
              </a:lnSpc>
              <a:buNone/>
            </a:pPr>
            <a:r>
              <a:rPr lang="en-US" sz="1650" dirty="0">
                <a:solidFill>
                  <a:srgbClr val="4B4A4A"/>
                </a:solidFill>
                <a:latin typeface="Geist" pitchFamily="34" charset="0"/>
                <a:ea typeface="Geist" pitchFamily="34" charset="-122"/>
                <a:cs typeface="Geist" pitchFamily="34" charset="-120"/>
              </a:rPr>
              <a:t>Integrate secure payment gateways to facilitate convenient and instant transaction processing for appointments.</a:t>
            </a:r>
            <a:endParaRPr lang="en-US" sz="1650" dirty="0"/>
          </a:p>
        </p:txBody>
      </p:sp>
      <p:sp>
        <p:nvSpPr>
          <p:cNvPr id="15" name="Text 10"/>
          <p:cNvSpPr/>
          <p:nvPr/>
        </p:nvSpPr>
        <p:spPr>
          <a:xfrm>
            <a:off x="1009174" y="5760601"/>
            <a:ext cx="3843457" cy="336590"/>
          </a:xfrm>
          <a:prstGeom prst="rect">
            <a:avLst/>
          </a:prstGeom>
          <a:noFill/>
          <a:ln/>
        </p:spPr>
        <p:txBody>
          <a:bodyPr wrap="none" lIns="0" tIns="0" rIns="0" bIns="0" rtlCol="0" anchor="t"/>
          <a:lstStyle/>
          <a:p>
            <a:pPr marL="0" indent="0" algn="l">
              <a:lnSpc>
                <a:spcPts val="2650"/>
              </a:lnSpc>
              <a:buNone/>
            </a:pPr>
            <a:r>
              <a:rPr lang="en-US" sz="2100" b="1" dirty="0">
                <a:solidFill>
                  <a:srgbClr val="4B4A4A"/>
                </a:solidFill>
                <a:latin typeface="Noto Serif SC Bold" pitchFamily="34" charset="0"/>
                <a:ea typeface="Noto Serif SC Bold" pitchFamily="34" charset="-122"/>
                <a:cs typeface="Noto Serif SC Bold" pitchFamily="34" charset="-120"/>
              </a:rPr>
              <a:t>Timely Patient Notifications</a:t>
            </a:r>
            <a:endParaRPr lang="en-US" sz="2100" dirty="0"/>
          </a:p>
        </p:txBody>
      </p:sp>
      <p:sp>
        <p:nvSpPr>
          <p:cNvPr id="16" name="Text 11"/>
          <p:cNvSpPr/>
          <p:nvPr/>
        </p:nvSpPr>
        <p:spPr>
          <a:xfrm>
            <a:off x="1009174" y="6226373"/>
            <a:ext cx="5982891" cy="689610"/>
          </a:xfrm>
          <a:prstGeom prst="rect">
            <a:avLst/>
          </a:prstGeom>
          <a:noFill/>
          <a:ln/>
        </p:spPr>
        <p:txBody>
          <a:bodyPr wrap="square" lIns="0" tIns="0" rIns="0" bIns="0" rtlCol="0" anchor="t"/>
          <a:lstStyle/>
          <a:p>
            <a:pPr marL="0" indent="0" algn="l">
              <a:lnSpc>
                <a:spcPts val="2700"/>
              </a:lnSpc>
              <a:buNone/>
            </a:pPr>
            <a:r>
              <a:rPr lang="en-US" sz="1650" dirty="0">
                <a:solidFill>
                  <a:srgbClr val="4B4A4A"/>
                </a:solidFill>
                <a:latin typeface="Geist" pitchFamily="34" charset="0"/>
                <a:ea typeface="Geist" pitchFamily="34" charset="-122"/>
                <a:cs typeface="Geist" pitchFamily="34" charset="-120"/>
              </a:rPr>
              <a:t>Implement automated alerts and reminders to keep patients informed about their appointments, reducing no-shows.</a:t>
            </a:r>
            <a:endParaRPr lang="en-US" sz="1650" dirty="0"/>
          </a:p>
        </p:txBody>
      </p:sp>
      <p:sp>
        <p:nvSpPr>
          <p:cNvPr id="19" name="Text 13"/>
          <p:cNvSpPr/>
          <p:nvPr/>
        </p:nvSpPr>
        <p:spPr>
          <a:xfrm>
            <a:off x="7638217" y="5760601"/>
            <a:ext cx="3186589" cy="336590"/>
          </a:xfrm>
          <a:prstGeom prst="rect">
            <a:avLst/>
          </a:prstGeom>
          <a:noFill/>
          <a:ln/>
        </p:spPr>
        <p:txBody>
          <a:bodyPr wrap="none" lIns="0" tIns="0" rIns="0" bIns="0" rtlCol="0" anchor="t"/>
          <a:lstStyle/>
          <a:p>
            <a:pPr marL="0" indent="0" algn="l">
              <a:lnSpc>
                <a:spcPts val="2650"/>
              </a:lnSpc>
              <a:buNone/>
            </a:pPr>
            <a:r>
              <a:rPr lang="en-US" sz="2100" b="1" dirty="0">
                <a:solidFill>
                  <a:srgbClr val="4B4A4A"/>
                </a:solidFill>
                <a:latin typeface="Noto Serif SC Bold" pitchFamily="34" charset="0"/>
                <a:ea typeface="Noto Serif SC Bold" pitchFamily="34" charset="-122"/>
                <a:cs typeface="Noto Serif SC Bold" pitchFamily="34" charset="-120"/>
              </a:rPr>
              <a:t>Intuitive Doctor Search</a:t>
            </a:r>
            <a:endParaRPr lang="en-US" sz="2100" dirty="0"/>
          </a:p>
        </p:txBody>
      </p:sp>
      <p:sp>
        <p:nvSpPr>
          <p:cNvPr id="20" name="Text 14"/>
          <p:cNvSpPr/>
          <p:nvPr/>
        </p:nvSpPr>
        <p:spPr>
          <a:xfrm>
            <a:off x="7638217" y="6226373"/>
            <a:ext cx="5983010" cy="1034415"/>
          </a:xfrm>
          <a:prstGeom prst="rect">
            <a:avLst/>
          </a:prstGeom>
          <a:noFill/>
          <a:ln/>
        </p:spPr>
        <p:txBody>
          <a:bodyPr wrap="square" lIns="0" tIns="0" rIns="0" bIns="0" rtlCol="0" anchor="t"/>
          <a:lstStyle/>
          <a:p>
            <a:pPr marL="0" indent="0" algn="l">
              <a:lnSpc>
                <a:spcPts val="2700"/>
              </a:lnSpc>
              <a:buNone/>
            </a:pPr>
            <a:r>
              <a:rPr lang="en-US" sz="1650" dirty="0">
                <a:solidFill>
                  <a:srgbClr val="4B4A4A"/>
                </a:solidFill>
                <a:latin typeface="Geist" pitchFamily="34" charset="0"/>
                <a:ea typeface="Geist" pitchFamily="34" charset="-122"/>
                <a:cs typeface="Geist" pitchFamily="34" charset="-120"/>
              </a:rPr>
              <a:t>Provide robust search and filter functionalities, allowing patients to find and select suitable healthcare providers based on specialty, availability, and location.</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83669" y="615791"/>
            <a:ext cx="2095024" cy="421005"/>
          </a:xfrm>
          <a:prstGeom prst="roundRect">
            <a:avLst>
              <a:gd name="adj" fmla="val 38296"/>
            </a:avLst>
          </a:prstGeom>
          <a:solidFill>
            <a:srgbClr val="CCFFEF"/>
          </a:solidFill>
          <a:ln/>
        </p:spPr>
      </p:sp>
      <p:sp>
        <p:nvSpPr>
          <p:cNvPr id="3" name="Text 1"/>
          <p:cNvSpPr/>
          <p:nvPr/>
        </p:nvSpPr>
        <p:spPr>
          <a:xfrm>
            <a:off x="917972" y="682943"/>
            <a:ext cx="1826419" cy="286703"/>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FEATURES OVERVIEW</a:t>
            </a:r>
            <a:endParaRPr lang="en-US" sz="1400" dirty="0"/>
          </a:p>
        </p:txBody>
      </p:sp>
      <p:sp>
        <p:nvSpPr>
          <p:cNvPr id="4" name="Text 2"/>
          <p:cNvSpPr/>
          <p:nvPr/>
        </p:nvSpPr>
        <p:spPr>
          <a:xfrm>
            <a:off x="783669" y="1126331"/>
            <a:ext cx="9663470" cy="559713"/>
          </a:xfrm>
          <a:prstGeom prst="rect">
            <a:avLst/>
          </a:prstGeom>
          <a:noFill/>
          <a:ln/>
        </p:spPr>
        <p:txBody>
          <a:bodyPr wrap="none" lIns="0" tIns="0" rIns="0" bIns="0" rtlCol="0" anchor="t"/>
          <a:lstStyle/>
          <a:p>
            <a:pPr marL="0" indent="0" algn="l">
              <a:lnSpc>
                <a:spcPts val="4400"/>
              </a:lnSpc>
              <a:buNone/>
            </a:pPr>
            <a:r>
              <a:rPr lang="en-US" sz="3500" b="1" dirty="0">
                <a:solidFill>
                  <a:srgbClr val="006747"/>
                </a:solidFill>
                <a:latin typeface="Noto Serif SC Bold" pitchFamily="34" charset="0"/>
                <a:ea typeface="Noto Serif SC Bold" pitchFamily="34" charset="-122"/>
                <a:cs typeface="Noto Serif SC Bold" pitchFamily="34" charset="-120"/>
              </a:rPr>
              <a:t>Key Functionalities of Darman Mobile App</a:t>
            </a:r>
            <a:endParaRPr lang="en-US" sz="3500" dirty="0"/>
          </a:p>
        </p:txBody>
      </p:sp>
      <p:sp>
        <p:nvSpPr>
          <p:cNvPr id="6" name="Text 3"/>
          <p:cNvSpPr/>
          <p:nvPr/>
        </p:nvSpPr>
        <p:spPr>
          <a:xfrm>
            <a:off x="783669" y="2861429"/>
            <a:ext cx="3962876" cy="349806"/>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Secure Login &amp; Registration</a:t>
            </a:r>
            <a:endParaRPr lang="en-US" sz="2200" dirty="0"/>
          </a:p>
        </p:txBody>
      </p:sp>
      <p:sp>
        <p:nvSpPr>
          <p:cNvPr id="7" name="Text 4"/>
          <p:cNvSpPr/>
          <p:nvPr/>
        </p:nvSpPr>
        <p:spPr>
          <a:xfrm>
            <a:off x="783669" y="3345537"/>
            <a:ext cx="4167783" cy="1074777"/>
          </a:xfrm>
          <a:prstGeom prst="rect">
            <a:avLst/>
          </a:prstGeom>
          <a:noFill/>
          <a:ln/>
        </p:spPr>
        <p:txBody>
          <a:bodyPr wrap="square" lIns="0" tIns="0" rIns="0" bIns="0" rtlCol="0" anchor="t"/>
          <a:lstStyle/>
          <a:p>
            <a:pPr marL="0" indent="0" algn="l">
              <a:lnSpc>
                <a:spcPts val="2800"/>
              </a:lnSpc>
              <a:buNone/>
            </a:pPr>
            <a:r>
              <a:rPr lang="en-US" sz="1750" dirty="0">
                <a:solidFill>
                  <a:srgbClr val="4B4A4A"/>
                </a:solidFill>
                <a:latin typeface="Geist" pitchFamily="34" charset="0"/>
                <a:ea typeface="Geist" pitchFamily="34" charset="-122"/>
                <a:cs typeface="Geist" pitchFamily="34" charset="-120"/>
              </a:rPr>
              <a:t>Personalized profiles for patients to manage their health information and appointments.</a:t>
            </a:r>
            <a:endParaRPr lang="en-US" sz="1750" dirty="0"/>
          </a:p>
        </p:txBody>
      </p:sp>
      <p:sp>
        <p:nvSpPr>
          <p:cNvPr id="9" name="Text 5"/>
          <p:cNvSpPr/>
          <p:nvPr/>
        </p:nvSpPr>
        <p:spPr>
          <a:xfrm>
            <a:off x="5231249" y="2861429"/>
            <a:ext cx="4167783" cy="699611"/>
          </a:xfrm>
          <a:prstGeom prst="rect">
            <a:avLst/>
          </a:prstGeom>
          <a:noFill/>
          <a:ln/>
        </p:spPr>
        <p:txBody>
          <a:bodyPr wrap="squar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Efficient Appointment Booking</a:t>
            </a:r>
            <a:endParaRPr lang="en-US" sz="2200" dirty="0"/>
          </a:p>
        </p:txBody>
      </p:sp>
      <p:sp>
        <p:nvSpPr>
          <p:cNvPr id="10" name="Text 6"/>
          <p:cNvSpPr/>
          <p:nvPr/>
        </p:nvSpPr>
        <p:spPr>
          <a:xfrm>
            <a:off x="5231249" y="3345537"/>
            <a:ext cx="4167783" cy="1074777"/>
          </a:xfrm>
          <a:prstGeom prst="rect">
            <a:avLst/>
          </a:prstGeom>
          <a:noFill/>
          <a:ln/>
        </p:spPr>
        <p:txBody>
          <a:bodyPr wrap="square" lIns="0" tIns="0" rIns="0" bIns="0" rtlCol="0" anchor="t"/>
          <a:lstStyle/>
          <a:p>
            <a:pPr marL="0" indent="0" algn="l">
              <a:lnSpc>
                <a:spcPts val="2800"/>
              </a:lnSpc>
              <a:buNone/>
            </a:pPr>
            <a:r>
              <a:rPr lang="en-US" sz="1750" dirty="0">
                <a:solidFill>
                  <a:srgbClr val="4B4A4A"/>
                </a:solidFill>
                <a:latin typeface="Geist" pitchFamily="34" charset="0"/>
                <a:ea typeface="Geist" pitchFamily="34" charset="-122"/>
                <a:cs typeface="Geist" pitchFamily="34" charset="-120"/>
              </a:rPr>
              <a:t>Browse doctor schedules, select preferred slots, and confirm appointments instantly.</a:t>
            </a:r>
            <a:endParaRPr lang="en-US" sz="1750" dirty="0"/>
          </a:p>
        </p:txBody>
      </p:sp>
      <p:sp>
        <p:nvSpPr>
          <p:cNvPr id="12" name="Text 7"/>
          <p:cNvSpPr/>
          <p:nvPr/>
        </p:nvSpPr>
        <p:spPr>
          <a:xfrm>
            <a:off x="9678829" y="2861429"/>
            <a:ext cx="3845362" cy="349806"/>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Integrated Online Payment</a:t>
            </a:r>
            <a:endParaRPr lang="en-US" sz="2200" dirty="0"/>
          </a:p>
        </p:txBody>
      </p:sp>
      <p:sp>
        <p:nvSpPr>
          <p:cNvPr id="13" name="Text 8"/>
          <p:cNvSpPr/>
          <p:nvPr/>
        </p:nvSpPr>
        <p:spPr>
          <a:xfrm>
            <a:off x="9678829" y="3345537"/>
            <a:ext cx="4167902" cy="716518"/>
          </a:xfrm>
          <a:prstGeom prst="rect">
            <a:avLst/>
          </a:prstGeom>
          <a:noFill/>
          <a:ln/>
        </p:spPr>
        <p:txBody>
          <a:bodyPr wrap="square" lIns="0" tIns="0" rIns="0" bIns="0" rtlCol="0" anchor="t"/>
          <a:lstStyle/>
          <a:p>
            <a:pPr marL="0" indent="0" algn="l">
              <a:lnSpc>
                <a:spcPts val="2800"/>
              </a:lnSpc>
              <a:buNone/>
            </a:pPr>
            <a:r>
              <a:rPr lang="en-US" sz="1750" dirty="0">
                <a:solidFill>
                  <a:srgbClr val="4B4A4A"/>
                </a:solidFill>
                <a:latin typeface="Geist" pitchFamily="34" charset="0"/>
                <a:ea typeface="Geist" pitchFamily="34" charset="-122"/>
                <a:cs typeface="Geist" pitchFamily="34" charset="-120"/>
              </a:rPr>
              <a:t>Convenient and secure payment options for all booked medical services.</a:t>
            </a:r>
            <a:endParaRPr lang="en-US" sz="1750" dirty="0"/>
          </a:p>
        </p:txBody>
      </p:sp>
      <p:sp>
        <p:nvSpPr>
          <p:cNvPr id="15" name="Text 9"/>
          <p:cNvSpPr/>
          <p:nvPr/>
        </p:nvSpPr>
        <p:spPr>
          <a:xfrm>
            <a:off x="783669" y="6057424"/>
            <a:ext cx="3301365" cy="349806"/>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Real-time Notifications</a:t>
            </a:r>
            <a:endParaRPr lang="en-US" sz="2200" dirty="0"/>
          </a:p>
        </p:txBody>
      </p:sp>
      <p:sp>
        <p:nvSpPr>
          <p:cNvPr id="16" name="Text 10"/>
          <p:cNvSpPr/>
          <p:nvPr/>
        </p:nvSpPr>
        <p:spPr>
          <a:xfrm>
            <a:off x="783669" y="6541532"/>
            <a:ext cx="4167783" cy="1074777"/>
          </a:xfrm>
          <a:prstGeom prst="rect">
            <a:avLst/>
          </a:prstGeom>
          <a:noFill/>
          <a:ln/>
        </p:spPr>
        <p:txBody>
          <a:bodyPr wrap="square" lIns="0" tIns="0" rIns="0" bIns="0" rtlCol="0" anchor="t"/>
          <a:lstStyle/>
          <a:p>
            <a:pPr marL="0" indent="0" algn="l">
              <a:lnSpc>
                <a:spcPts val="2800"/>
              </a:lnSpc>
              <a:buNone/>
            </a:pPr>
            <a:r>
              <a:rPr lang="en-US" sz="1750" dirty="0">
                <a:solidFill>
                  <a:srgbClr val="4B4A4A"/>
                </a:solidFill>
                <a:latin typeface="Geist" pitchFamily="34" charset="0"/>
                <a:ea typeface="Geist" pitchFamily="34" charset="-122"/>
                <a:cs typeface="Geist" pitchFamily="34" charset="-120"/>
              </a:rPr>
              <a:t>Automated reminders and updates for upcoming appointments, cancellations, and more.</a:t>
            </a:r>
            <a:endParaRPr lang="en-US" sz="1750" dirty="0"/>
          </a:p>
        </p:txBody>
      </p:sp>
      <p:sp>
        <p:nvSpPr>
          <p:cNvPr id="18" name="Text 11"/>
          <p:cNvSpPr/>
          <p:nvPr/>
        </p:nvSpPr>
        <p:spPr>
          <a:xfrm>
            <a:off x="5231249" y="6057424"/>
            <a:ext cx="3481626" cy="349806"/>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Advanced Doctor Search</a:t>
            </a:r>
            <a:endParaRPr lang="en-US" sz="2200" dirty="0"/>
          </a:p>
        </p:txBody>
      </p:sp>
      <p:sp>
        <p:nvSpPr>
          <p:cNvPr id="19" name="Text 12"/>
          <p:cNvSpPr/>
          <p:nvPr/>
        </p:nvSpPr>
        <p:spPr>
          <a:xfrm>
            <a:off x="5231249" y="6541532"/>
            <a:ext cx="4167783" cy="1074777"/>
          </a:xfrm>
          <a:prstGeom prst="rect">
            <a:avLst/>
          </a:prstGeom>
          <a:noFill/>
          <a:ln/>
        </p:spPr>
        <p:txBody>
          <a:bodyPr wrap="square" lIns="0" tIns="0" rIns="0" bIns="0" rtlCol="0" anchor="t"/>
          <a:lstStyle/>
          <a:p>
            <a:pPr marL="0" indent="0" algn="l">
              <a:lnSpc>
                <a:spcPts val="2800"/>
              </a:lnSpc>
              <a:buNone/>
            </a:pPr>
            <a:r>
              <a:rPr lang="en-US" sz="1750" dirty="0">
                <a:solidFill>
                  <a:srgbClr val="4B4A4A"/>
                </a:solidFill>
                <a:latin typeface="Geist" pitchFamily="34" charset="0"/>
                <a:ea typeface="Geist" pitchFamily="34" charset="-122"/>
                <a:cs typeface="Geist" pitchFamily="34" charset="-120"/>
              </a:rPr>
              <a:t>Filter doctors by specialty, location, availability, and patient ratings for informed choices.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693896" y="545187"/>
            <a:ext cx="1700808" cy="335280"/>
          </a:xfrm>
          <a:prstGeom prst="roundRect">
            <a:avLst>
              <a:gd name="adj" fmla="val 38320"/>
            </a:avLst>
          </a:prstGeom>
          <a:solidFill>
            <a:srgbClr val="CCFFEF"/>
          </a:solidFill>
          <a:ln/>
        </p:spPr>
      </p:sp>
      <p:sp>
        <p:nvSpPr>
          <p:cNvPr id="3" name="Text 1"/>
          <p:cNvSpPr/>
          <p:nvPr/>
        </p:nvSpPr>
        <p:spPr>
          <a:xfrm>
            <a:off x="800933" y="598646"/>
            <a:ext cx="1486733" cy="228362"/>
          </a:xfrm>
          <a:prstGeom prst="rect">
            <a:avLst/>
          </a:prstGeom>
          <a:noFill/>
          <a:ln/>
        </p:spPr>
        <p:txBody>
          <a:bodyPr wrap="none" lIns="0" tIns="0" rIns="0" bIns="0" rtlCol="0" anchor="t"/>
          <a:lstStyle/>
          <a:p>
            <a:pPr marL="0" indent="0" algn="l">
              <a:lnSpc>
                <a:spcPts val="1750"/>
              </a:lnSpc>
              <a:buNone/>
            </a:pPr>
            <a:r>
              <a:rPr lang="en-US" sz="1100" dirty="0">
                <a:solidFill>
                  <a:srgbClr val="4B4A4A"/>
                </a:solidFill>
                <a:latin typeface="Geist" pitchFamily="34" charset="0"/>
                <a:ea typeface="Geist" pitchFamily="34" charset="-122"/>
                <a:cs typeface="Geist" pitchFamily="34" charset="-120"/>
              </a:rPr>
              <a:t>DEVELOPMENT STACK</a:t>
            </a:r>
            <a:endParaRPr lang="en-US" sz="1100" dirty="0"/>
          </a:p>
        </p:txBody>
      </p:sp>
      <p:sp>
        <p:nvSpPr>
          <p:cNvPr id="4" name="Text 2"/>
          <p:cNvSpPr/>
          <p:nvPr/>
        </p:nvSpPr>
        <p:spPr>
          <a:xfrm>
            <a:off x="693896" y="951786"/>
            <a:ext cx="7794665" cy="446008"/>
          </a:xfrm>
          <a:prstGeom prst="rect">
            <a:avLst/>
          </a:prstGeom>
          <a:noFill/>
          <a:ln/>
        </p:spPr>
        <p:txBody>
          <a:bodyPr wrap="none" lIns="0" tIns="0" rIns="0" bIns="0" rtlCol="0" anchor="t"/>
          <a:lstStyle/>
          <a:p>
            <a:pPr marL="0" indent="0" algn="l">
              <a:lnSpc>
                <a:spcPts val="3500"/>
              </a:lnSpc>
              <a:buNone/>
            </a:pPr>
            <a:r>
              <a:rPr lang="en-US" sz="2800" b="1" dirty="0">
                <a:solidFill>
                  <a:srgbClr val="006747"/>
                </a:solidFill>
                <a:latin typeface="Noto Serif SC Bold" pitchFamily="34" charset="0"/>
                <a:ea typeface="Noto Serif SC Bold" pitchFamily="34" charset="-122"/>
                <a:cs typeface="Noto Serif SC Bold" pitchFamily="34" charset="-120"/>
              </a:rPr>
              <a:t>Cutting-Edge Technologies Behind Darman</a:t>
            </a:r>
            <a:endParaRPr lang="en-US" sz="2800" dirty="0"/>
          </a:p>
        </p:txBody>
      </p:sp>
      <p:pic>
        <p:nvPicPr>
          <p:cNvPr id="5" name="Image 0" descr="preencoded.png"/>
          <p:cNvPicPr>
            <a:picLocks noChangeAspect="1"/>
          </p:cNvPicPr>
          <p:nvPr/>
        </p:nvPicPr>
        <p:blipFill>
          <a:blip r:embed="rId3"/>
          <a:stretch>
            <a:fillRect/>
          </a:stretch>
        </p:blipFill>
        <p:spPr>
          <a:xfrm>
            <a:off x="693896" y="1866186"/>
            <a:ext cx="5763220" cy="5763220"/>
          </a:xfrm>
          <a:prstGeom prst="rect">
            <a:avLst/>
          </a:prstGeom>
        </p:spPr>
      </p:pic>
      <p:sp>
        <p:nvSpPr>
          <p:cNvPr id="6" name="Shape 3"/>
          <p:cNvSpPr/>
          <p:nvPr/>
        </p:nvSpPr>
        <p:spPr>
          <a:xfrm>
            <a:off x="7540466" y="1866186"/>
            <a:ext cx="6403658" cy="1716048"/>
          </a:xfrm>
          <a:prstGeom prst="roundRect">
            <a:avLst>
              <a:gd name="adj" fmla="val 9359"/>
            </a:avLst>
          </a:prstGeom>
          <a:solidFill>
            <a:srgbClr val="E5F9F2">
              <a:alpha val="95000"/>
            </a:srgbClr>
          </a:solidFill>
          <a:ln w="22860">
            <a:solidFill>
              <a:srgbClr val="B7D5CA"/>
            </a:solidFill>
            <a:prstDash val="solid"/>
          </a:ln>
        </p:spPr>
      </p:sp>
      <p:sp>
        <p:nvSpPr>
          <p:cNvPr id="7" name="Text 4"/>
          <p:cNvSpPr/>
          <p:nvPr/>
        </p:nvSpPr>
        <p:spPr>
          <a:xfrm>
            <a:off x="7741682" y="2067401"/>
            <a:ext cx="2230517" cy="278725"/>
          </a:xfrm>
          <a:prstGeom prst="rect">
            <a:avLst/>
          </a:prstGeom>
          <a:noFill/>
          <a:ln/>
        </p:spPr>
        <p:txBody>
          <a:bodyPr wrap="none" lIns="0" tIns="0" rIns="0" bIns="0" rtlCol="0" anchor="t"/>
          <a:lstStyle/>
          <a:p>
            <a:pPr marL="0" indent="0" algn="l">
              <a:lnSpc>
                <a:spcPts val="2150"/>
              </a:lnSpc>
              <a:buNone/>
            </a:pPr>
            <a:r>
              <a:rPr lang="en-US" sz="1750" b="1" dirty="0">
                <a:solidFill>
                  <a:srgbClr val="4B4A4A"/>
                </a:solidFill>
                <a:latin typeface="Noto Serif SC Bold" pitchFamily="34" charset="0"/>
                <a:ea typeface="Noto Serif SC Bold" pitchFamily="34" charset="-122"/>
                <a:cs typeface="Noto Serif SC Bold" pitchFamily="34" charset="-120"/>
              </a:rPr>
              <a:t>Flutter &amp; Dart</a:t>
            </a:r>
            <a:endParaRPr lang="en-US" sz="1750" dirty="0"/>
          </a:p>
        </p:txBody>
      </p:sp>
      <p:sp>
        <p:nvSpPr>
          <p:cNvPr id="8" name="Text 5"/>
          <p:cNvSpPr/>
          <p:nvPr/>
        </p:nvSpPr>
        <p:spPr>
          <a:xfrm>
            <a:off x="7741682" y="2524482"/>
            <a:ext cx="6001226" cy="856536"/>
          </a:xfrm>
          <a:prstGeom prst="rect">
            <a:avLst/>
          </a:prstGeom>
          <a:noFill/>
          <a:ln/>
        </p:spPr>
        <p:txBody>
          <a:bodyPr wrap="square" lIns="0" tIns="0" rIns="0" bIns="0" rtlCol="0" anchor="t"/>
          <a:lstStyle/>
          <a:p>
            <a:pPr marL="0" indent="0" algn="l">
              <a:lnSpc>
                <a:spcPts val="2200"/>
              </a:lnSpc>
              <a:buNone/>
            </a:pPr>
            <a:r>
              <a:rPr lang="en-US" sz="1400" dirty="0">
                <a:solidFill>
                  <a:srgbClr val="4B4A4A"/>
                </a:solidFill>
                <a:latin typeface="Geist" pitchFamily="34" charset="0"/>
                <a:ea typeface="Geist" pitchFamily="34" charset="-122"/>
                <a:cs typeface="Geist" pitchFamily="34" charset="-120"/>
              </a:rPr>
              <a:t>Leveraging Flutter's powerful framework and Dart's efficiency for cross-platform mobile application development, ensuring a seamless experience on both iOS and Android.</a:t>
            </a:r>
            <a:endParaRPr lang="en-US" sz="1400" dirty="0"/>
          </a:p>
        </p:txBody>
      </p:sp>
      <p:sp>
        <p:nvSpPr>
          <p:cNvPr id="9" name="Shape 6"/>
          <p:cNvSpPr/>
          <p:nvPr/>
        </p:nvSpPr>
        <p:spPr>
          <a:xfrm>
            <a:off x="7540466" y="3760589"/>
            <a:ext cx="6403658" cy="1430536"/>
          </a:xfrm>
          <a:prstGeom prst="roundRect">
            <a:avLst>
              <a:gd name="adj" fmla="val 11227"/>
            </a:avLst>
          </a:prstGeom>
          <a:solidFill>
            <a:srgbClr val="E5F9F2">
              <a:alpha val="95000"/>
            </a:srgbClr>
          </a:solidFill>
          <a:ln w="22860">
            <a:solidFill>
              <a:srgbClr val="B7D5CA"/>
            </a:solidFill>
            <a:prstDash val="solid"/>
          </a:ln>
        </p:spPr>
      </p:sp>
      <p:sp>
        <p:nvSpPr>
          <p:cNvPr id="10" name="Text 7"/>
          <p:cNvSpPr/>
          <p:nvPr/>
        </p:nvSpPr>
        <p:spPr>
          <a:xfrm>
            <a:off x="7741682" y="3961805"/>
            <a:ext cx="2932986" cy="278725"/>
          </a:xfrm>
          <a:prstGeom prst="rect">
            <a:avLst/>
          </a:prstGeom>
          <a:noFill/>
          <a:ln/>
        </p:spPr>
        <p:txBody>
          <a:bodyPr wrap="none" lIns="0" tIns="0" rIns="0" bIns="0" rtlCol="0" anchor="t"/>
          <a:lstStyle/>
          <a:p>
            <a:pPr marL="0" indent="0" algn="l">
              <a:lnSpc>
                <a:spcPts val="2150"/>
              </a:lnSpc>
              <a:buNone/>
            </a:pPr>
            <a:r>
              <a:rPr lang="en-US" sz="1750" b="1" dirty="0">
                <a:solidFill>
                  <a:srgbClr val="4B4A4A"/>
                </a:solidFill>
                <a:latin typeface="Noto Serif SC Bold" pitchFamily="34" charset="0"/>
                <a:ea typeface="Noto Serif SC Bold" pitchFamily="34" charset="-122"/>
                <a:cs typeface="Noto Serif SC Bold" pitchFamily="34" charset="-120"/>
              </a:rPr>
              <a:t>Android Studio &amp; VS Code</a:t>
            </a:r>
            <a:endParaRPr lang="en-US" sz="1750" dirty="0"/>
          </a:p>
        </p:txBody>
      </p:sp>
      <p:sp>
        <p:nvSpPr>
          <p:cNvPr id="11" name="Text 8"/>
          <p:cNvSpPr/>
          <p:nvPr/>
        </p:nvSpPr>
        <p:spPr>
          <a:xfrm>
            <a:off x="7741682" y="4418886"/>
            <a:ext cx="6001226" cy="571024"/>
          </a:xfrm>
          <a:prstGeom prst="rect">
            <a:avLst/>
          </a:prstGeom>
          <a:noFill/>
          <a:ln/>
        </p:spPr>
        <p:txBody>
          <a:bodyPr wrap="square" lIns="0" tIns="0" rIns="0" bIns="0" rtlCol="0" anchor="t"/>
          <a:lstStyle/>
          <a:p>
            <a:pPr marL="0" indent="0" algn="l">
              <a:lnSpc>
                <a:spcPts val="2200"/>
              </a:lnSpc>
              <a:buNone/>
            </a:pPr>
            <a:r>
              <a:rPr lang="en-US" sz="1400" dirty="0">
                <a:solidFill>
                  <a:srgbClr val="4B4A4A"/>
                </a:solidFill>
                <a:latin typeface="Geist" pitchFamily="34" charset="0"/>
                <a:ea typeface="Geist" pitchFamily="34" charset="-122"/>
                <a:cs typeface="Geist" pitchFamily="34" charset="-120"/>
              </a:rPr>
              <a:t>Utilizing industry-standard Integrated Development Environments for robust coding, debugging, and project management.</a:t>
            </a:r>
            <a:endParaRPr lang="en-US" sz="1400" dirty="0"/>
          </a:p>
        </p:txBody>
      </p:sp>
      <p:sp>
        <p:nvSpPr>
          <p:cNvPr id="12" name="Text 9"/>
          <p:cNvSpPr/>
          <p:nvPr/>
        </p:nvSpPr>
        <p:spPr>
          <a:xfrm>
            <a:off x="7540466" y="5391864"/>
            <a:ext cx="6403658" cy="571024"/>
          </a:xfrm>
          <a:prstGeom prst="rect">
            <a:avLst/>
          </a:prstGeom>
          <a:noFill/>
          <a:ln/>
        </p:spPr>
        <p:txBody>
          <a:bodyPr wrap="square" lIns="0" tIns="0" rIns="0" bIns="0" rtlCol="0" anchor="t"/>
          <a:lstStyle/>
          <a:p>
            <a:pPr marL="0" indent="0" algn="l">
              <a:lnSpc>
                <a:spcPts val="2200"/>
              </a:lnSpc>
              <a:buNone/>
            </a:pPr>
            <a:r>
              <a:rPr lang="en-US" sz="1400" dirty="0">
                <a:solidFill>
                  <a:srgbClr val="4B4A4A"/>
                </a:solidFill>
                <a:latin typeface="Geist" pitchFamily="34" charset="0"/>
                <a:ea typeface="Geist" pitchFamily="34" charset="-122"/>
                <a:cs typeface="Geist" pitchFamily="34" charset="-120"/>
              </a:rPr>
              <a:t>These technologies enable us to build a high-performance, visually appealing, and highly responsive mobile application.</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93790" y="660559"/>
            <a:ext cx="1342073" cy="383738"/>
          </a:xfrm>
          <a:prstGeom prst="roundRect">
            <a:avLst>
              <a:gd name="adj" fmla="val 38303"/>
            </a:avLst>
          </a:prstGeom>
          <a:solidFill>
            <a:srgbClr val="CCFFEF"/>
          </a:solidFill>
          <a:ln/>
        </p:spPr>
      </p:sp>
      <p:sp>
        <p:nvSpPr>
          <p:cNvPr id="3" name="Text 1"/>
          <p:cNvSpPr/>
          <p:nvPr/>
        </p:nvSpPr>
        <p:spPr>
          <a:xfrm>
            <a:off x="916186" y="721757"/>
            <a:ext cx="1097280" cy="261342"/>
          </a:xfrm>
          <a:prstGeom prst="rect">
            <a:avLst/>
          </a:prstGeom>
          <a:noFill/>
          <a:ln/>
        </p:spPr>
        <p:txBody>
          <a:bodyPr wrap="none" lIns="0" tIns="0" rIns="0" bIns="0" rtlCol="0" anchor="t"/>
          <a:lstStyle/>
          <a:p>
            <a:pPr marL="0" indent="0" algn="l">
              <a:lnSpc>
                <a:spcPts val="2050"/>
              </a:lnSpc>
              <a:buNone/>
            </a:pPr>
            <a:r>
              <a:rPr lang="en-US" sz="1250" dirty="0">
                <a:solidFill>
                  <a:srgbClr val="4B4A4A"/>
                </a:solidFill>
                <a:latin typeface="Geist" pitchFamily="34" charset="0"/>
                <a:ea typeface="Geist" pitchFamily="34" charset="-122"/>
                <a:cs typeface="Geist" pitchFamily="34" charset="-120"/>
              </a:rPr>
              <a:t>SYSTEM FLOW</a:t>
            </a:r>
            <a:endParaRPr lang="en-US" sz="1250" dirty="0"/>
          </a:p>
        </p:txBody>
      </p:sp>
      <p:sp>
        <p:nvSpPr>
          <p:cNvPr id="4" name="Text 2"/>
          <p:cNvSpPr/>
          <p:nvPr/>
        </p:nvSpPr>
        <p:spPr>
          <a:xfrm>
            <a:off x="793790" y="1125855"/>
            <a:ext cx="8342114" cy="510302"/>
          </a:xfrm>
          <a:prstGeom prst="rect">
            <a:avLst/>
          </a:prstGeom>
          <a:noFill/>
          <a:ln/>
        </p:spPr>
        <p:txBody>
          <a:bodyPr wrap="none" lIns="0" tIns="0" rIns="0" bIns="0" rtlCol="0" anchor="t"/>
          <a:lstStyle/>
          <a:p>
            <a:pPr marL="0" indent="0" algn="l">
              <a:lnSpc>
                <a:spcPts val="4000"/>
              </a:lnSpc>
              <a:buNone/>
            </a:pPr>
            <a:r>
              <a:rPr lang="en-US" sz="3200" b="1" dirty="0">
                <a:solidFill>
                  <a:srgbClr val="006747"/>
                </a:solidFill>
                <a:latin typeface="Noto Serif SC Bold" pitchFamily="34" charset="0"/>
                <a:ea typeface="Noto Serif SC Bold" pitchFamily="34" charset="-122"/>
                <a:cs typeface="Noto Serif SC Bold" pitchFamily="34" charset="-120"/>
              </a:rPr>
              <a:t>Simplified Patient Journey with Darman</a:t>
            </a:r>
            <a:endParaRPr lang="en-US" sz="3200" dirty="0"/>
          </a:p>
        </p:txBody>
      </p:sp>
      <p:pic>
        <p:nvPicPr>
          <p:cNvPr id="5" name="Image 0" descr="preencoded.png"/>
          <p:cNvPicPr>
            <a:picLocks noChangeAspect="1"/>
          </p:cNvPicPr>
          <p:nvPr/>
        </p:nvPicPr>
        <p:blipFill>
          <a:blip r:embed="rId3"/>
          <a:stretch>
            <a:fillRect/>
          </a:stretch>
        </p:blipFill>
        <p:spPr>
          <a:xfrm>
            <a:off x="1445895" y="1942267"/>
            <a:ext cx="11738491" cy="5070396"/>
          </a:xfrm>
          <a:prstGeom prst="rect">
            <a:avLst/>
          </a:prstGeom>
        </p:spPr>
      </p:pic>
      <p:sp>
        <p:nvSpPr>
          <p:cNvPr id="6" name="Text 3"/>
          <p:cNvSpPr/>
          <p:nvPr/>
        </p:nvSpPr>
        <p:spPr>
          <a:xfrm>
            <a:off x="4246988" y="5637575"/>
            <a:ext cx="1742963" cy="317448"/>
          </a:xfrm>
          <a:prstGeom prst="rect">
            <a:avLst/>
          </a:prstGeom>
          <a:noFill/>
          <a:ln/>
        </p:spPr>
        <p:txBody>
          <a:bodyPr wrap="none" lIns="0" tIns="0" rIns="0" bIns="0" rtlCol="0" anchor="t"/>
          <a:lstStyle/>
          <a:p>
            <a:pPr marL="0" indent="0" algn="ctr">
              <a:lnSpc>
                <a:spcPts val="1650"/>
              </a:lnSpc>
              <a:buNone/>
            </a:pPr>
            <a:r>
              <a:rPr lang="en-US" sz="1350" b="1" dirty="0">
                <a:solidFill>
                  <a:srgbClr val="4B4A4A"/>
                </a:solidFill>
                <a:latin typeface="Noto Serif SC Bold" pitchFamily="34" charset="0"/>
                <a:ea typeface="Noto Serif SC Bold" pitchFamily="34" charset="-122"/>
                <a:cs typeface="Noto Serif SC Bold" pitchFamily="34" charset="-120"/>
              </a:rPr>
              <a:t>Search</a:t>
            </a:r>
            <a:endParaRPr lang="en-US" sz="1350" dirty="0"/>
          </a:p>
        </p:txBody>
      </p:sp>
      <p:sp>
        <p:nvSpPr>
          <p:cNvPr id="7" name="Text 4"/>
          <p:cNvSpPr/>
          <p:nvPr/>
        </p:nvSpPr>
        <p:spPr>
          <a:xfrm>
            <a:off x="4246988" y="6045319"/>
            <a:ext cx="1742963" cy="507916"/>
          </a:xfrm>
          <a:prstGeom prst="rect">
            <a:avLst/>
          </a:prstGeom>
          <a:noFill/>
          <a:ln/>
        </p:spPr>
        <p:txBody>
          <a:bodyPr wrap="square" lIns="0" tIns="0" rIns="0" bIns="0" rtlCol="0" anchor="t"/>
          <a:lstStyle/>
          <a:p>
            <a:pPr marL="0" indent="0" algn="ctr">
              <a:lnSpc>
                <a:spcPts val="1350"/>
              </a:lnSpc>
              <a:buNone/>
            </a:pPr>
            <a:r>
              <a:rPr lang="en-US" sz="1050" dirty="0">
                <a:solidFill>
                  <a:srgbClr val="4B4A4A"/>
                </a:solidFill>
                <a:latin typeface="Geist" pitchFamily="34" charset="0"/>
                <a:ea typeface="Geist" pitchFamily="34" charset="-122"/>
                <a:cs typeface="Geist" pitchFamily="34" charset="-120"/>
              </a:rPr>
              <a:t>Find a suitable doctor</a:t>
            </a:r>
            <a:endParaRPr lang="en-US" sz="1050" dirty="0"/>
          </a:p>
        </p:txBody>
      </p:sp>
      <p:sp>
        <p:nvSpPr>
          <p:cNvPr id="8" name="Text 5"/>
          <p:cNvSpPr/>
          <p:nvPr/>
        </p:nvSpPr>
        <p:spPr>
          <a:xfrm>
            <a:off x="8722469" y="5637575"/>
            <a:ext cx="1742963" cy="317448"/>
          </a:xfrm>
          <a:prstGeom prst="rect">
            <a:avLst/>
          </a:prstGeom>
          <a:noFill/>
          <a:ln/>
        </p:spPr>
        <p:txBody>
          <a:bodyPr wrap="none" lIns="0" tIns="0" rIns="0" bIns="0" rtlCol="0" anchor="t"/>
          <a:lstStyle/>
          <a:p>
            <a:pPr marL="0" indent="0" algn="ctr">
              <a:lnSpc>
                <a:spcPts val="1650"/>
              </a:lnSpc>
              <a:buNone/>
            </a:pPr>
            <a:r>
              <a:rPr lang="en-US" sz="1350" b="1" dirty="0">
                <a:solidFill>
                  <a:srgbClr val="006747"/>
                </a:solidFill>
                <a:latin typeface="Noto Serif SC Bold" pitchFamily="34" charset="0"/>
                <a:ea typeface="Noto Serif SC Bold" pitchFamily="34" charset="-122"/>
                <a:cs typeface="Noto Serif SC Bold" pitchFamily="34" charset="-120"/>
              </a:rPr>
              <a:t>Pay</a:t>
            </a:r>
            <a:endParaRPr lang="en-US" sz="1350" dirty="0"/>
          </a:p>
        </p:txBody>
      </p:sp>
      <p:sp>
        <p:nvSpPr>
          <p:cNvPr id="9" name="Text 6"/>
          <p:cNvSpPr/>
          <p:nvPr/>
        </p:nvSpPr>
        <p:spPr>
          <a:xfrm>
            <a:off x="8722469" y="6045319"/>
            <a:ext cx="1742963" cy="507916"/>
          </a:xfrm>
          <a:prstGeom prst="rect">
            <a:avLst/>
          </a:prstGeom>
          <a:noFill/>
          <a:ln/>
        </p:spPr>
        <p:txBody>
          <a:bodyPr wrap="square" lIns="0" tIns="0" rIns="0" bIns="0" rtlCol="0" anchor="t"/>
          <a:lstStyle/>
          <a:p>
            <a:pPr marL="0" indent="0" algn="ctr">
              <a:lnSpc>
                <a:spcPts val="1350"/>
              </a:lnSpc>
              <a:buNone/>
            </a:pPr>
            <a:r>
              <a:rPr lang="en-US" sz="1050" dirty="0">
                <a:solidFill>
                  <a:srgbClr val="4B4A4A"/>
                </a:solidFill>
                <a:latin typeface="Geist" pitchFamily="34" charset="0"/>
                <a:ea typeface="Geist" pitchFamily="34" charset="-122"/>
                <a:cs typeface="Geist" pitchFamily="34" charset="-120"/>
              </a:rPr>
              <a:t>Complete secure payment</a:t>
            </a:r>
            <a:endParaRPr lang="en-US" sz="1050" dirty="0"/>
          </a:p>
        </p:txBody>
      </p:sp>
      <p:sp>
        <p:nvSpPr>
          <p:cNvPr id="10" name="Text 7"/>
          <p:cNvSpPr/>
          <p:nvPr/>
        </p:nvSpPr>
        <p:spPr>
          <a:xfrm>
            <a:off x="2014803" y="2399787"/>
            <a:ext cx="1742963" cy="317448"/>
          </a:xfrm>
          <a:prstGeom prst="rect">
            <a:avLst/>
          </a:prstGeom>
          <a:noFill/>
          <a:ln/>
        </p:spPr>
        <p:txBody>
          <a:bodyPr wrap="none" lIns="0" tIns="0" rIns="0" bIns="0" rtlCol="0" anchor="t"/>
          <a:lstStyle/>
          <a:p>
            <a:pPr marL="0" indent="0" algn="ctr">
              <a:lnSpc>
                <a:spcPts val="1650"/>
              </a:lnSpc>
              <a:buNone/>
            </a:pPr>
            <a:r>
              <a:rPr lang="en-US" sz="1350" b="1" dirty="0">
                <a:solidFill>
                  <a:srgbClr val="4B4A4A"/>
                </a:solidFill>
                <a:latin typeface="Noto Serif SC Bold" pitchFamily="34" charset="0"/>
                <a:ea typeface="Noto Serif SC Bold" pitchFamily="34" charset="-122"/>
                <a:cs typeface="Noto Serif SC Bold" pitchFamily="34" charset="-120"/>
              </a:rPr>
              <a:t>Login</a:t>
            </a:r>
            <a:endParaRPr lang="en-US" sz="1350" dirty="0"/>
          </a:p>
        </p:txBody>
      </p:sp>
      <p:sp>
        <p:nvSpPr>
          <p:cNvPr id="11" name="Text 8"/>
          <p:cNvSpPr/>
          <p:nvPr/>
        </p:nvSpPr>
        <p:spPr>
          <a:xfrm>
            <a:off x="2014803" y="2807530"/>
            <a:ext cx="1742963" cy="507916"/>
          </a:xfrm>
          <a:prstGeom prst="rect">
            <a:avLst/>
          </a:prstGeom>
          <a:noFill/>
          <a:ln/>
        </p:spPr>
        <p:txBody>
          <a:bodyPr wrap="square" lIns="0" tIns="0" rIns="0" bIns="0" rtlCol="0" anchor="t"/>
          <a:lstStyle/>
          <a:p>
            <a:pPr marL="0" indent="0" algn="ctr">
              <a:lnSpc>
                <a:spcPts val="1350"/>
              </a:lnSpc>
              <a:buNone/>
            </a:pPr>
            <a:r>
              <a:rPr lang="en-US" sz="1050" dirty="0">
                <a:solidFill>
                  <a:srgbClr val="4B4A4A"/>
                </a:solidFill>
                <a:latin typeface="Geist" pitchFamily="34" charset="0"/>
                <a:ea typeface="Geist" pitchFamily="34" charset="-122"/>
                <a:cs typeface="Geist" pitchFamily="34" charset="-120"/>
              </a:rPr>
              <a:t>Access your Darman account</a:t>
            </a:r>
            <a:endParaRPr lang="en-US" sz="1050" dirty="0"/>
          </a:p>
        </p:txBody>
      </p:sp>
      <p:sp>
        <p:nvSpPr>
          <p:cNvPr id="12" name="Text 9"/>
          <p:cNvSpPr/>
          <p:nvPr/>
        </p:nvSpPr>
        <p:spPr>
          <a:xfrm>
            <a:off x="10888166" y="2399787"/>
            <a:ext cx="1742963" cy="317448"/>
          </a:xfrm>
          <a:prstGeom prst="rect">
            <a:avLst/>
          </a:prstGeom>
          <a:noFill/>
          <a:ln/>
        </p:spPr>
        <p:txBody>
          <a:bodyPr wrap="none" lIns="0" tIns="0" rIns="0" bIns="0" rtlCol="0" anchor="t"/>
          <a:lstStyle/>
          <a:p>
            <a:pPr marL="0" indent="0" algn="ctr">
              <a:lnSpc>
                <a:spcPts val="1650"/>
              </a:lnSpc>
              <a:buNone/>
            </a:pPr>
            <a:r>
              <a:rPr lang="en-US" sz="1350" b="1" dirty="0">
                <a:solidFill>
                  <a:srgbClr val="4B4A4A"/>
                </a:solidFill>
                <a:latin typeface="Noto Serif SC Bold" pitchFamily="34" charset="0"/>
                <a:ea typeface="Noto Serif SC Bold" pitchFamily="34" charset="-122"/>
                <a:cs typeface="Noto Serif SC Bold" pitchFamily="34" charset="-120"/>
              </a:rPr>
              <a:t>Notify</a:t>
            </a:r>
            <a:endParaRPr lang="en-US" sz="1350" dirty="0"/>
          </a:p>
        </p:txBody>
      </p:sp>
      <p:sp>
        <p:nvSpPr>
          <p:cNvPr id="13" name="Text 10"/>
          <p:cNvSpPr/>
          <p:nvPr/>
        </p:nvSpPr>
        <p:spPr>
          <a:xfrm>
            <a:off x="10888166" y="2807530"/>
            <a:ext cx="1742963" cy="507916"/>
          </a:xfrm>
          <a:prstGeom prst="rect">
            <a:avLst/>
          </a:prstGeom>
          <a:noFill/>
          <a:ln/>
        </p:spPr>
        <p:txBody>
          <a:bodyPr wrap="square" lIns="0" tIns="0" rIns="0" bIns="0" rtlCol="0" anchor="t"/>
          <a:lstStyle/>
          <a:p>
            <a:pPr marL="0" indent="0" algn="ctr">
              <a:lnSpc>
                <a:spcPts val="1350"/>
              </a:lnSpc>
              <a:buNone/>
            </a:pPr>
            <a:r>
              <a:rPr lang="en-US" sz="1050" dirty="0">
                <a:solidFill>
                  <a:srgbClr val="4B4A4A"/>
                </a:solidFill>
                <a:latin typeface="Geist" pitchFamily="34" charset="0"/>
                <a:ea typeface="Geist" pitchFamily="34" charset="-122"/>
                <a:cs typeface="Geist" pitchFamily="34" charset="-120"/>
              </a:rPr>
              <a:t>Receive confirmation alert</a:t>
            </a:r>
            <a:endParaRPr lang="en-US" sz="1050" dirty="0"/>
          </a:p>
        </p:txBody>
      </p:sp>
      <p:sp>
        <p:nvSpPr>
          <p:cNvPr id="14" name="Text 11"/>
          <p:cNvSpPr/>
          <p:nvPr/>
        </p:nvSpPr>
        <p:spPr>
          <a:xfrm>
            <a:off x="6512505" y="2399787"/>
            <a:ext cx="1742963" cy="317448"/>
          </a:xfrm>
          <a:prstGeom prst="rect">
            <a:avLst/>
          </a:prstGeom>
          <a:noFill/>
          <a:ln/>
        </p:spPr>
        <p:txBody>
          <a:bodyPr wrap="none" lIns="0" tIns="0" rIns="0" bIns="0" rtlCol="0" anchor="t"/>
          <a:lstStyle/>
          <a:p>
            <a:pPr marL="0" indent="0" algn="ctr">
              <a:lnSpc>
                <a:spcPts val="1650"/>
              </a:lnSpc>
              <a:buNone/>
            </a:pPr>
            <a:r>
              <a:rPr lang="en-US" sz="1350" b="1" dirty="0">
                <a:solidFill>
                  <a:srgbClr val="006747"/>
                </a:solidFill>
                <a:latin typeface="Noto Serif SC Bold" pitchFamily="34" charset="0"/>
                <a:ea typeface="Noto Serif SC Bold" pitchFamily="34" charset="-122"/>
                <a:cs typeface="Noto Serif SC Bold" pitchFamily="34" charset="-120"/>
              </a:rPr>
              <a:t>Book</a:t>
            </a:r>
            <a:endParaRPr lang="en-US" sz="1350" dirty="0"/>
          </a:p>
        </p:txBody>
      </p:sp>
      <p:sp>
        <p:nvSpPr>
          <p:cNvPr id="15" name="Text 12"/>
          <p:cNvSpPr/>
          <p:nvPr/>
        </p:nvSpPr>
        <p:spPr>
          <a:xfrm>
            <a:off x="6512505" y="2807530"/>
            <a:ext cx="1742963" cy="507916"/>
          </a:xfrm>
          <a:prstGeom prst="rect">
            <a:avLst/>
          </a:prstGeom>
          <a:noFill/>
          <a:ln/>
        </p:spPr>
        <p:txBody>
          <a:bodyPr wrap="square" lIns="0" tIns="0" rIns="0" bIns="0" rtlCol="0" anchor="t"/>
          <a:lstStyle/>
          <a:p>
            <a:pPr marL="0" indent="0" algn="ctr">
              <a:lnSpc>
                <a:spcPts val="1350"/>
              </a:lnSpc>
              <a:buNone/>
            </a:pPr>
            <a:r>
              <a:rPr lang="en-US" sz="1050" dirty="0">
                <a:solidFill>
                  <a:srgbClr val="4B4A4A"/>
                </a:solidFill>
                <a:latin typeface="Geist" pitchFamily="34" charset="0"/>
                <a:ea typeface="Geist" pitchFamily="34" charset="-122"/>
                <a:cs typeface="Geist" pitchFamily="34" charset="-120"/>
              </a:rPr>
              <a:t>Schedule your appointment</a:t>
            </a:r>
            <a:endParaRPr lang="en-US" sz="1050" dirty="0"/>
          </a:p>
        </p:txBody>
      </p:sp>
      <p:sp>
        <p:nvSpPr>
          <p:cNvPr id="16" name="Text 13"/>
          <p:cNvSpPr/>
          <p:nvPr/>
        </p:nvSpPr>
        <p:spPr>
          <a:xfrm>
            <a:off x="793790" y="7242215"/>
            <a:ext cx="13042821" cy="326708"/>
          </a:xfrm>
          <a:prstGeom prst="rect">
            <a:avLst/>
          </a:prstGeom>
          <a:noFill/>
          <a:ln/>
        </p:spPr>
        <p:txBody>
          <a:bodyPr wrap="non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This streamlined workflow ensures a hassle-free experience, from initial login to appointment confirmation and beyond.</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793790" y="2322552"/>
            <a:ext cx="1759506" cy="426244"/>
          </a:xfrm>
          <a:prstGeom prst="roundRect">
            <a:avLst>
              <a:gd name="adj" fmla="val 38315"/>
            </a:avLst>
          </a:prstGeom>
          <a:solidFill>
            <a:srgbClr val="CCFFEF"/>
          </a:solidFill>
          <a:ln/>
        </p:spPr>
      </p:sp>
      <p:sp>
        <p:nvSpPr>
          <p:cNvPr id="3" name="Text 1"/>
          <p:cNvSpPr/>
          <p:nvPr/>
        </p:nvSpPr>
        <p:spPr>
          <a:xfrm>
            <a:off x="929878" y="2390537"/>
            <a:ext cx="1487329"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DEMONSTRATION</a:t>
            </a:r>
            <a:endParaRPr lang="en-US" sz="1400" dirty="0"/>
          </a:p>
        </p:txBody>
      </p:sp>
      <p:sp>
        <p:nvSpPr>
          <p:cNvPr id="4" name="Text 2"/>
          <p:cNvSpPr/>
          <p:nvPr/>
        </p:nvSpPr>
        <p:spPr>
          <a:xfrm>
            <a:off x="793790" y="2839522"/>
            <a:ext cx="9395341" cy="566976"/>
          </a:xfrm>
          <a:prstGeom prst="rect">
            <a:avLst/>
          </a:prstGeom>
          <a:noFill/>
          <a:ln/>
        </p:spPr>
        <p:txBody>
          <a:bodyPr wrap="none" lIns="0" tIns="0" rIns="0" bIns="0" rtlCol="0" anchor="t"/>
          <a:lstStyle/>
          <a:p>
            <a:pPr marL="0" indent="0" algn="l">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Darman in Action: A Visual Walkthrough</a:t>
            </a:r>
            <a:endParaRPr lang="en-US" sz="3550" dirty="0"/>
          </a:p>
        </p:txBody>
      </p:sp>
      <p:sp>
        <p:nvSpPr>
          <p:cNvPr id="5" name="Text 3"/>
          <p:cNvSpPr/>
          <p:nvPr/>
        </p:nvSpPr>
        <p:spPr>
          <a:xfrm>
            <a:off x="793790" y="397347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Login Screen</a:t>
            </a:r>
            <a:endParaRPr lang="en-US" sz="2200" dirty="0"/>
          </a:p>
        </p:txBody>
      </p:sp>
      <p:sp>
        <p:nvSpPr>
          <p:cNvPr id="6" name="Text 4"/>
          <p:cNvSpPr/>
          <p:nvPr/>
        </p:nvSpPr>
        <p:spPr>
          <a:xfrm>
            <a:off x="793790" y="4463891"/>
            <a:ext cx="3048000" cy="1088708"/>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Secure and intuitive access to personalized patient profiles.</a:t>
            </a:r>
            <a:endParaRPr lang="en-US" sz="1750" dirty="0"/>
          </a:p>
        </p:txBody>
      </p:sp>
      <p:sp>
        <p:nvSpPr>
          <p:cNvPr id="7" name="Text 5"/>
          <p:cNvSpPr/>
          <p:nvPr/>
        </p:nvSpPr>
        <p:spPr>
          <a:xfrm>
            <a:off x="4125278" y="397347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Booking Screen</a:t>
            </a:r>
            <a:endParaRPr lang="en-US" sz="2200" dirty="0"/>
          </a:p>
        </p:txBody>
      </p:sp>
      <p:sp>
        <p:nvSpPr>
          <p:cNvPr id="8" name="Text 6"/>
          <p:cNvSpPr/>
          <p:nvPr/>
        </p:nvSpPr>
        <p:spPr>
          <a:xfrm>
            <a:off x="4125278" y="4463891"/>
            <a:ext cx="3048119" cy="1088708"/>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Easy selection of doctors, dates, and times for appointments.</a:t>
            </a:r>
            <a:endParaRPr lang="en-US" sz="1750" dirty="0"/>
          </a:p>
        </p:txBody>
      </p:sp>
      <p:sp>
        <p:nvSpPr>
          <p:cNvPr id="9" name="Text 7"/>
          <p:cNvSpPr/>
          <p:nvPr/>
        </p:nvSpPr>
        <p:spPr>
          <a:xfrm>
            <a:off x="7456884" y="3973473"/>
            <a:ext cx="3048119" cy="708660"/>
          </a:xfrm>
          <a:prstGeom prst="rect">
            <a:avLst/>
          </a:prstGeom>
          <a:noFill/>
          <a:ln/>
        </p:spPr>
        <p:txBody>
          <a:bodyPr wrap="squar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Payment Confirmation</a:t>
            </a:r>
            <a:endParaRPr lang="en-US" sz="2200" dirty="0"/>
          </a:p>
        </p:txBody>
      </p:sp>
      <p:sp>
        <p:nvSpPr>
          <p:cNvPr id="10" name="Text 8"/>
          <p:cNvSpPr/>
          <p:nvPr/>
        </p:nvSpPr>
        <p:spPr>
          <a:xfrm>
            <a:off x="7456884" y="4818221"/>
            <a:ext cx="3048119" cy="1088708"/>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Instant verification of successful online transactions.</a:t>
            </a:r>
            <a:endParaRPr lang="en-US" sz="1750" dirty="0"/>
          </a:p>
        </p:txBody>
      </p:sp>
      <p:sp>
        <p:nvSpPr>
          <p:cNvPr id="11" name="Text 9"/>
          <p:cNvSpPr/>
          <p:nvPr/>
        </p:nvSpPr>
        <p:spPr>
          <a:xfrm>
            <a:off x="10788491" y="3973473"/>
            <a:ext cx="3048119" cy="708660"/>
          </a:xfrm>
          <a:prstGeom prst="rect">
            <a:avLst/>
          </a:prstGeom>
          <a:noFill/>
          <a:ln/>
        </p:spPr>
        <p:txBody>
          <a:bodyPr wrap="squar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Notification Received</a:t>
            </a:r>
            <a:endParaRPr lang="en-US" sz="2200" dirty="0"/>
          </a:p>
        </p:txBody>
      </p:sp>
      <p:sp>
        <p:nvSpPr>
          <p:cNvPr id="12" name="Text 10"/>
          <p:cNvSpPr/>
          <p:nvPr/>
        </p:nvSpPr>
        <p:spPr>
          <a:xfrm>
            <a:off x="10788491" y="4818221"/>
            <a:ext cx="3048119" cy="725805"/>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Timely alerts ensuring patients are always informed.</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793790" y="693896"/>
            <a:ext cx="2440067" cy="426244"/>
          </a:xfrm>
          <a:prstGeom prst="roundRect">
            <a:avLst>
              <a:gd name="adj" fmla="val 38315"/>
            </a:avLst>
          </a:prstGeom>
          <a:solidFill>
            <a:srgbClr val="CCFFEF"/>
          </a:solidFill>
          <a:ln/>
        </p:spPr>
      </p:sp>
      <p:sp>
        <p:nvSpPr>
          <p:cNvPr id="3" name="Text 1"/>
          <p:cNvSpPr/>
          <p:nvPr/>
        </p:nvSpPr>
        <p:spPr>
          <a:xfrm>
            <a:off x="929878" y="761881"/>
            <a:ext cx="2167890"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DEVELOPMENT HURDLES</a:t>
            </a:r>
            <a:endParaRPr lang="en-US" sz="1400" dirty="0"/>
          </a:p>
        </p:txBody>
      </p:sp>
      <p:sp>
        <p:nvSpPr>
          <p:cNvPr id="4" name="Text 2"/>
          <p:cNvSpPr/>
          <p:nvPr/>
        </p:nvSpPr>
        <p:spPr>
          <a:xfrm>
            <a:off x="793790" y="1210866"/>
            <a:ext cx="7824430" cy="566976"/>
          </a:xfrm>
          <a:prstGeom prst="rect">
            <a:avLst/>
          </a:prstGeom>
          <a:noFill/>
          <a:ln/>
        </p:spPr>
        <p:txBody>
          <a:bodyPr wrap="none" lIns="0" tIns="0" rIns="0" bIns="0" rtlCol="0" anchor="t"/>
          <a:lstStyle/>
          <a:p>
            <a:pPr marL="0" indent="0" algn="l">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Overcoming Technical Challenges</a:t>
            </a:r>
            <a:endParaRPr lang="en-US" sz="3550" dirty="0"/>
          </a:p>
        </p:txBody>
      </p:sp>
      <p:sp>
        <p:nvSpPr>
          <p:cNvPr id="5" name="Text 3"/>
          <p:cNvSpPr/>
          <p:nvPr/>
        </p:nvSpPr>
        <p:spPr>
          <a:xfrm>
            <a:off x="964525" y="2688550"/>
            <a:ext cx="4068128" cy="354330"/>
          </a:xfrm>
          <a:prstGeom prst="rect">
            <a:avLst/>
          </a:prstGeom>
          <a:noFill/>
          <a:ln/>
        </p:spPr>
        <p:txBody>
          <a:bodyPr wrap="none" lIns="0" tIns="0" rIns="0" bIns="0" rtlCol="0" anchor="t"/>
          <a:lstStyle/>
          <a:p>
            <a:pPr marL="0" indent="0" algn="r">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Payment System Integration</a:t>
            </a:r>
            <a:endParaRPr lang="en-US" sz="2200" dirty="0"/>
          </a:p>
        </p:txBody>
      </p:sp>
      <p:sp>
        <p:nvSpPr>
          <p:cNvPr id="6" name="Text 4"/>
          <p:cNvSpPr/>
          <p:nvPr/>
        </p:nvSpPr>
        <p:spPr>
          <a:xfrm>
            <a:off x="793790" y="3178969"/>
            <a:ext cx="4238863" cy="725805"/>
          </a:xfrm>
          <a:prstGeom prst="rect">
            <a:avLst/>
          </a:prstGeom>
          <a:noFill/>
          <a:ln/>
        </p:spPr>
        <p:txBody>
          <a:bodyPr wrap="square" lIns="0" tIns="0" rIns="0" bIns="0" rtlCol="0" anchor="t"/>
          <a:lstStyle/>
          <a:p>
            <a:pPr marL="0" indent="0" algn="r">
              <a:lnSpc>
                <a:spcPts val="2850"/>
              </a:lnSpc>
              <a:buNone/>
            </a:pPr>
            <a:r>
              <a:rPr lang="en-US" sz="1750" dirty="0">
                <a:solidFill>
                  <a:srgbClr val="4B4A4A"/>
                </a:solidFill>
                <a:latin typeface="Geist" pitchFamily="34" charset="0"/>
                <a:ea typeface="Geist" pitchFamily="34" charset="-122"/>
                <a:cs typeface="Geist" pitchFamily="34" charset="-120"/>
              </a:rPr>
              <a:t>Ensuring secure, reliable, and user-friendly payment processing.</a:t>
            </a:r>
            <a:endParaRPr lang="en-US" sz="1750" dirty="0"/>
          </a:p>
        </p:txBody>
      </p:sp>
      <p:sp>
        <p:nvSpPr>
          <p:cNvPr id="9" name="Text 5"/>
          <p:cNvSpPr/>
          <p:nvPr/>
        </p:nvSpPr>
        <p:spPr>
          <a:xfrm>
            <a:off x="9597628" y="2118003"/>
            <a:ext cx="3922395"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Robust Notification System</a:t>
            </a:r>
            <a:endParaRPr lang="en-US" sz="2200" dirty="0"/>
          </a:p>
        </p:txBody>
      </p:sp>
      <p:sp>
        <p:nvSpPr>
          <p:cNvPr id="10" name="Text 6"/>
          <p:cNvSpPr/>
          <p:nvPr/>
        </p:nvSpPr>
        <p:spPr>
          <a:xfrm>
            <a:off x="9597628" y="2608421"/>
            <a:ext cx="4238982" cy="725805"/>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Developing a scalable and timely alert mechanism for various updates.</a:t>
            </a:r>
            <a:endParaRPr lang="en-US" sz="1750" dirty="0"/>
          </a:p>
        </p:txBody>
      </p:sp>
      <p:sp>
        <p:nvSpPr>
          <p:cNvPr id="13" name="Text 7"/>
          <p:cNvSpPr/>
          <p:nvPr/>
        </p:nvSpPr>
        <p:spPr>
          <a:xfrm>
            <a:off x="10051256" y="3674388"/>
            <a:ext cx="3266718"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Intuitive UI/UX Design</a:t>
            </a:r>
            <a:endParaRPr lang="en-US" sz="2200" dirty="0"/>
          </a:p>
        </p:txBody>
      </p:sp>
      <p:sp>
        <p:nvSpPr>
          <p:cNvPr id="14" name="Text 8"/>
          <p:cNvSpPr/>
          <p:nvPr/>
        </p:nvSpPr>
        <p:spPr>
          <a:xfrm>
            <a:off x="10051256" y="4164806"/>
            <a:ext cx="3785354" cy="1451610"/>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Crafting an interface that is both aesthetically pleasing and exceptionally easy to navigate for all users.</a:t>
            </a:r>
            <a:endParaRPr lang="en-US" sz="1750" dirty="0"/>
          </a:p>
        </p:txBody>
      </p:sp>
      <p:sp>
        <p:nvSpPr>
          <p:cNvPr id="17" name="Text 9"/>
          <p:cNvSpPr/>
          <p:nvPr/>
        </p:nvSpPr>
        <p:spPr>
          <a:xfrm>
            <a:off x="9597628" y="5956578"/>
            <a:ext cx="3378637" cy="354330"/>
          </a:xfrm>
          <a:prstGeom prst="rect">
            <a:avLst/>
          </a:prstGeom>
          <a:noFill/>
          <a:ln/>
        </p:spPr>
        <p:txBody>
          <a:bodyPr wrap="none" lIns="0" tIns="0" rIns="0" bIns="0" rtlCol="0" anchor="t"/>
          <a:lstStyle/>
          <a:p>
            <a:pPr marL="0" indent="0" algn="l">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Data Security &amp; Privacy</a:t>
            </a:r>
            <a:endParaRPr lang="en-US" sz="2200" dirty="0"/>
          </a:p>
        </p:txBody>
      </p:sp>
      <p:sp>
        <p:nvSpPr>
          <p:cNvPr id="18" name="Text 10"/>
          <p:cNvSpPr/>
          <p:nvPr/>
        </p:nvSpPr>
        <p:spPr>
          <a:xfrm>
            <a:off x="9597628" y="6446996"/>
            <a:ext cx="4238982" cy="1088708"/>
          </a:xfrm>
          <a:prstGeom prst="rect">
            <a:avLst/>
          </a:prstGeom>
          <a:noFill/>
          <a:ln/>
        </p:spPr>
        <p:txBody>
          <a:bodyPr wrap="square" lIns="0" tIns="0" rIns="0" bIns="0" rtlCol="0" anchor="t"/>
          <a:lstStyle/>
          <a:p>
            <a:pPr marL="0" indent="0" algn="l">
              <a:lnSpc>
                <a:spcPts val="2850"/>
              </a:lnSpc>
              <a:buNone/>
            </a:pPr>
            <a:r>
              <a:rPr lang="en-US" sz="1750" dirty="0">
                <a:solidFill>
                  <a:srgbClr val="4B4A4A"/>
                </a:solidFill>
                <a:latin typeface="Geist" pitchFamily="34" charset="0"/>
                <a:ea typeface="Geist" pitchFamily="34" charset="-122"/>
                <a:cs typeface="Geist" pitchFamily="34" charset="-120"/>
              </a:rPr>
              <a:t>Implementing strong protocols to protect sensitive patient and medical information.</a:t>
            </a:r>
            <a:endParaRPr lang="en-US" sz="1750" dirty="0"/>
          </a:p>
        </p:txBody>
      </p:sp>
      <p:sp>
        <p:nvSpPr>
          <p:cNvPr id="21" name="Text 11"/>
          <p:cNvSpPr/>
          <p:nvPr/>
        </p:nvSpPr>
        <p:spPr>
          <a:xfrm>
            <a:off x="799386" y="5386030"/>
            <a:ext cx="4233267" cy="354330"/>
          </a:xfrm>
          <a:prstGeom prst="rect">
            <a:avLst/>
          </a:prstGeom>
          <a:noFill/>
          <a:ln/>
        </p:spPr>
        <p:txBody>
          <a:bodyPr wrap="none" lIns="0" tIns="0" rIns="0" bIns="0" rtlCol="0" anchor="t"/>
          <a:lstStyle/>
          <a:p>
            <a:pPr marL="0" indent="0" algn="r">
              <a:lnSpc>
                <a:spcPts val="2750"/>
              </a:lnSpc>
              <a:buNone/>
            </a:pPr>
            <a:r>
              <a:rPr lang="en-US" sz="2200" b="1" dirty="0">
                <a:solidFill>
                  <a:srgbClr val="4B4A4A"/>
                </a:solidFill>
                <a:latin typeface="Noto Serif SC Bold" pitchFamily="34" charset="0"/>
                <a:ea typeface="Noto Serif SC Bold" pitchFamily="34" charset="-122"/>
                <a:cs typeface="Noto Serif SC Bold" pitchFamily="34" charset="-120"/>
              </a:rPr>
              <a:t>Cross-Platform Compatibility</a:t>
            </a:r>
            <a:endParaRPr lang="en-US" sz="2200" dirty="0"/>
          </a:p>
        </p:txBody>
      </p:sp>
      <p:sp>
        <p:nvSpPr>
          <p:cNvPr id="22" name="Text 12"/>
          <p:cNvSpPr/>
          <p:nvPr/>
        </p:nvSpPr>
        <p:spPr>
          <a:xfrm>
            <a:off x="793790" y="5876449"/>
            <a:ext cx="4238863" cy="1088708"/>
          </a:xfrm>
          <a:prstGeom prst="rect">
            <a:avLst/>
          </a:prstGeom>
          <a:noFill/>
          <a:ln/>
        </p:spPr>
        <p:txBody>
          <a:bodyPr wrap="square" lIns="0" tIns="0" rIns="0" bIns="0" rtlCol="0" anchor="t"/>
          <a:lstStyle/>
          <a:p>
            <a:pPr marL="0" indent="0" algn="r">
              <a:lnSpc>
                <a:spcPts val="2850"/>
              </a:lnSpc>
              <a:buNone/>
            </a:pPr>
            <a:r>
              <a:rPr lang="en-US" sz="1750" dirty="0">
                <a:solidFill>
                  <a:srgbClr val="4B4A4A"/>
                </a:solidFill>
                <a:latin typeface="Geist" pitchFamily="34" charset="0"/>
                <a:ea typeface="Geist" pitchFamily="34" charset="-122"/>
                <a:cs typeface="Geist" pitchFamily="34" charset="-120"/>
              </a:rPr>
              <a:t>Optimizing performance and consistency across different mobile operating systems.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Darman-Your-Online-Hospital-Appointment-System</Template>
  <TotalTime>0</TotalTime>
  <Words>751</Words>
  <Application>Microsoft Office PowerPoint</Application>
  <PresentationFormat>Custom</PresentationFormat>
  <Paragraphs>107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Noto Serif SC Bold</vt:lpstr>
      <vt:lpstr>Arial</vt:lpstr>
      <vt:lpstr>Calibri</vt:lpstr>
      <vt:lpstr>Geist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ssjv435@gmail.com</dc:creator>
  <cp:lastModifiedBy>ssjv435@gmail.com</cp:lastModifiedBy>
  <cp:revision>1</cp:revision>
  <dcterms:created xsi:type="dcterms:W3CDTF">2026-01-09T18:47:34Z</dcterms:created>
  <dcterms:modified xsi:type="dcterms:W3CDTF">2026-01-09T18:48:31Z</dcterms:modified>
</cp:coreProperties>
</file>